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8"/>
  </p:notesMasterIdLst>
  <p:sldIdLst>
    <p:sldId id="359" r:id="rId2"/>
    <p:sldId id="335" r:id="rId3"/>
    <p:sldId id="336" r:id="rId4"/>
    <p:sldId id="344" r:id="rId5"/>
    <p:sldId id="338" r:id="rId6"/>
    <p:sldId id="337" r:id="rId7"/>
    <p:sldId id="339" r:id="rId8"/>
    <p:sldId id="340" r:id="rId9"/>
    <p:sldId id="341" r:id="rId10"/>
    <p:sldId id="342" r:id="rId11"/>
    <p:sldId id="343" r:id="rId12"/>
    <p:sldId id="345" r:id="rId13"/>
    <p:sldId id="346" r:id="rId14"/>
    <p:sldId id="347" r:id="rId15"/>
    <p:sldId id="348" r:id="rId16"/>
    <p:sldId id="349" r:id="rId17"/>
    <p:sldId id="350" r:id="rId18"/>
    <p:sldId id="351" r:id="rId19"/>
    <p:sldId id="355" r:id="rId20"/>
    <p:sldId id="353" r:id="rId21"/>
    <p:sldId id="354" r:id="rId22"/>
    <p:sldId id="356" r:id="rId23"/>
    <p:sldId id="357" r:id="rId24"/>
    <p:sldId id="352" r:id="rId25"/>
    <p:sldId id="358" r:id="rId26"/>
    <p:sldId id="360" r:id="rId27"/>
    <p:sldId id="361" r:id="rId28"/>
    <p:sldId id="362" r:id="rId29"/>
    <p:sldId id="363" r:id="rId30"/>
    <p:sldId id="364" r:id="rId31"/>
    <p:sldId id="365" r:id="rId32"/>
    <p:sldId id="366" r:id="rId33"/>
    <p:sldId id="367" r:id="rId34"/>
    <p:sldId id="368" r:id="rId35"/>
    <p:sldId id="369" r:id="rId36"/>
    <p:sldId id="370" r:id="rId37"/>
    <p:sldId id="371" r:id="rId38"/>
    <p:sldId id="372" r:id="rId39"/>
    <p:sldId id="373" r:id="rId40"/>
    <p:sldId id="374" r:id="rId41"/>
    <p:sldId id="375" r:id="rId42"/>
    <p:sldId id="376" r:id="rId43"/>
    <p:sldId id="377" r:id="rId44"/>
    <p:sldId id="378" r:id="rId45"/>
    <p:sldId id="379" r:id="rId46"/>
    <p:sldId id="380"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70"/>
    <a:srgbClr val="FF9100"/>
    <a:srgbClr val="A325BE"/>
    <a:srgbClr val="010138"/>
    <a:srgbClr val="FFD579"/>
    <a:srgbClr val="2E3B4B"/>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46"/>
    <p:restoredTop sz="79839"/>
  </p:normalViewPr>
  <p:slideViewPr>
    <p:cSldViewPr snapToGrid="0" snapToObjects="1">
      <p:cViewPr varScale="1">
        <p:scale>
          <a:sx n="153" d="100"/>
          <a:sy n="153" d="100"/>
        </p:scale>
        <p:origin x="16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3AEEC-4EB2-C247-8D29-DBDCD2F840DD}" type="datetimeFigureOut">
              <a:rPr lang="en-US" smtClean="0"/>
              <a:t>10/18/18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12483-E947-6F4E-A75E-B2E677827779}" type="slidenum">
              <a:rPr lang="en-US" smtClean="0"/>
              <a:t>‹#›</a:t>
            </a:fld>
            <a:endParaRPr lang="en-US"/>
          </a:p>
        </p:txBody>
      </p:sp>
    </p:spTree>
    <p:extLst>
      <p:ext uri="{BB962C8B-B14F-4D97-AF65-F5344CB8AC3E}">
        <p14:creationId xmlns:p14="http://schemas.microsoft.com/office/powerpoint/2010/main" val="6070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a:t>
            </a:fld>
            <a:endParaRPr lang="en-US"/>
          </a:p>
        </p:txBody>
      </p:sp>
    </p:spTree>
    <p:extLst>
      <p:ext uri="{BB962C8B-B14F-4D97-AF65-F5344CB8AC3E}">
        <p14:creationId xmlns:p14="http://schemas.microsoft.com/office/powerpoint/2010/main" val="18718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43</a:t>
            </a:fld>
            <a:endParaRPr lang="en-US"/>
          </a:p>
        </p:txBody>
      </p:sp>
    </p:spTree>
    <p:extLst>
      <p:ext uri="{BB962C8B-B14F-4D97-AF65-F5344CB8AC3E}">
        <p14:creationId xmlns:p14="http://schemas.microsoft.com/office/powerpoint/2010/main" val="153971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44</a:t>
            </a:fld>
            <a:endParaRPr lang="en-US"/>
          </a:p>
        </p:txBody>
      </p:sp>
    </p:spTree>
    <p:extLst>
      <p:ext uri="{BB962C8B-B14F-4D97-AF65-F5344CB8AC3E}">
        <p14:creationId xmlns:p14="http://schemas.microsoft.com/office/powerpoint/2010/main" val="1197026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45</a:t>
            </a:fld>
            <a:endParaRPr lang="en-US"/>
          </a:p>
        </p:txBody>
      </p:sp>
    </p:spTree>
    <p:extLst>
      <p:ext uri="{BB962C8B-B14F-4D97-AF65-F5344CB8AC3E}">
        <p14:creationId xmlns:p14="http://schemas.microsoft.com/office/powerpoint/2010/main" val="1379400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178768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392490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puzzle was invented by the French mathematician Édouard Lucas in</a:t>
            </a:r>
          </a:p>
          <a:p>
            <a:r>
              <a:rPr lang="en-US" sz="1200" kern="1200" dirty="0">
                <a:solidFill>
                  <a:schemeClr val="tx1"/>
                </a:solidFill>
                <a:effectLst/>
                <a:latin typeface="+mn-lt"/>
                <a:ea typeface="+mn-ea"/>
                <a:cs typeface="+mn-cs"/>
              </a:rPr>
              <a:t>1883.</a:t>
            </a:r>
          </a:p>
          <a:p>
            <a:r>
              <a:rPr lang="en-US" sz="1200" kern="1200" dirty="0">
                <a:solidFill>
                  <a:schemeClr val="tx1"/>
                </a:solidFill>
                <a:effectLst/>
                <a:latin typeface="+mn-lt"/>
                <a:ea typeface="+mn-ea"/>
                <a:cs typeface="+mn-cs"/>
              </a:rPr>
              <a:t>There is a story about an Indian temple in Kashi Vishwanath which contains a</a:t>
            </a:r>
          </a:p>
          <a:p>
            <a:r>
              <a:rPr lang="en-US" sz="1200" kern="1200" dirty="0">
                <a:solidFill>
                  <a:schemeClr val="tx1"/>
                </a:solidFill>
                <a:effectLst/>
                <a:latin typeface="+mn-lt"/>
                <a:ea typeface="+mn-ea"/>
                <a:cs typeface="+mn-cs"/>
              </a:rPr>
              <a:t>large room with three time-worn posts in it surrounded by 64 golden disks.</a:t>
            </a:r>
          </a:p>
          <a:p>
            <a:r>
              <a:rPr lang="en-US" sz="1200" kern="1200" dirty="0">
                <a:solidFill>
                  <a:schemeClr val="tx1"/>
                </a:solidFill>
                <a:effectLst/>
                <a:latin typeface="+mn-lt"/>
                <a:ea typeface="+mn-ea"/>
                <a:cs typeface="+mn-cs"/>
              </a:rPr>
              <a:t>Brahmin priests, acting out the command of an ancient prophecy, have been</a:t>
            </a:r>
          </a:p>
          <a:p>
            <a:r>
              <a:rPr lang="en-US" sz="1200" kern="1200" dirty="0">
                <a:solidFill>
                  <a:schemeClr val="tx1"/>
                </a:solidFill>
                <a:effectLst/>
                <a:latin typeface="+mn-lt"/>
                <a:ea typeface="+mn-ea"/>
                <a:cs typeface="+mn-cs"/>
              </a:rPr>
              <a:t>moving these disks, in accordance with the immutable rules of the Brahma,</a:t>
            </a:r>
          </a:p>
          <a:p>
            <a:r>
              <a:rPr lang="en-US" sz="1200" kern="1200" dirty="0">
                <a:solidFill>
                  <a:schemeClr val="tx1"/>
                </a:solidFill>
                <a:effectLst/>
                <a:latin typeface="+mn-lt"/>
                <a:ea typeface="+mn-ea"/>
                <a:cs typeface="+mn-cs"/>
              </a:rPr>
              <a:t>since that time. The puzzle is therefore also known as the Tower of Brahma</a:t>
            </a:r>
          </a:p>
          <a:p>
            <a:r>
              <a:rPr lang="en-US" sz="1200" kern="1200" dirty="0">
                <a:solidFill>
                  <a:schemeClr val="tx1"/>
                </a:solidFill>
                <a:effectLst/>
                <a:latin typeface="+mn-lt"/>
                <a:ea typeface="+mn-ea"/>
                <a:cs typeface="+mn-cs"/>
              </a:rPr>
              <a:t>puzzle. According to the legend, when the last move of the puzzle will be</a:t>
            </a:r>
          </a:p>
          <a:p>
            <a:r>
              <a:rPr lang="en-US" sz="1200" kern="1200" dirty="0">
                <a:solidFill>
                  <a:schemeClr val="tx1"/>
                </a:solidFill>
                <a:effectLst/>
                <a:latin typeface="+mn-lt"/>
                <a:ea typeface="+mn-ea"/>
                <a:cs typeface="+mn-cs"/>
              </a:rPr>
              <a:t>completed, the world will end.</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2392120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Roughly 584 BILLION years after they started</a:t>
            </a:r>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19579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2.7 GHz processor means my laptop can perform roughly 2.7 billion operations per second</a:t>
            </a:r>
          </a:p>
          <a:p>
            <a:r>
              <a:rPr lang="en-US" sz="1200" kern="1200" dirty="0">
                <a:solidFill>
                  <a:schemeClr val="tx1"/>
                </a:solidFill>
                <a:effectLst/>
                <a:latin typeface="+mn-lt"/>
                <a:ea typeface="+mn-ea"/>
                <a:cs typeface="+mn-cs"/>
              </a:rPr>
              <a:t>Let’s be generous and assume that we can move a disk in a single operation (we can’t)</a:t>
            </a:r>
          </a:p>
          <a:p>
            <a:r>
              <a:rPr lang="en-US" sz="1200" kern="1200" dirty="0">
                <a:solidFill>
                  <a:schemeClr val="tx1"/>
                </a:solidFill>
                <a:effectLst/>
                <a:latin typeface="+mn-lt"/>
                <a:ea typeface="+mn-ea"/>
                <a:cs typeface="+mn-cs"/>
              </a:rPr>
              <a:t>2^64ops / 2.7 billion ops per second / 84000 seconds per day / 365 days per year = </a:t>
            </a:r>
            <a:r>
              <a:rPr lang="en-US" sz="1200" b="0" i="0" u="none" strike="noStrike" kern="1200" dirty="0">
                <a:solidFill>
                  <a:schemeClr val="tx1"/>
                </a:solidFill>
                <a:effectLst/>
                <a:latin typeface="+mn-lt"/>
                <a:ea typeface="+mn-ea"/>
                <a:cs typeface="+mn-cs"/>
              </a:rPr>
              <a:t>46,154.4 years</a:t>
            </a:r>
          </a:p>
          <a:p>
            <a:r>
              <a:rPr lang="en-US" sz="1200" b="0" i="0" u="none" strike="noStrike" kern="1200" dirty="0">
                <a:solidFill>
                  <a:schemeClr val="tx1"/>
                </a:solidFill>
                <a:effectLst/>
                <a:latin typeface="+mn-lt"/>
                <a:ea typeface="+mn-ea"/>
                <a:cs typeface="+mn-cs"/>
              </a:rPr>
              <a:t>So we’ve got some time </a:t>
            </a:r>
            <a:r>
              <a:rPr lang="en-US" sz="1200" b="0" i="0" u="none" strike="noStrike" kern="1200" dirty="0">
                <a:solidFill>
                  <a:schemeClr val="tx1"/>
                </a:solidFill>
                <a:effectLst/>
                <a:latin typeface="+mn-lt"/>
                <a:ea typeface="+mn-ea"/>
                <a:cs typeface="+mn-cs"/>
                <a:sym typeface="Wingdings" pitchFamily="2" charset="2"/>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4107563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(live</a:t>
            </a:r>
            <a:r>
              <a:rPr lang="en-US" baseline="0" dirty="0" smtClean="0"/>
              <a:t> implementation of code on slide 27) </a:t>
            </a:r>
            <a:r>
              <a:rPr lang="mr-IN" baseline="0" dirty="0" smtClean="0"/>
              <a:t>–</a:t>
            </a:r>
            <a:r>
              <a:rPr lang="en-US" baseline="0" dirty="0" smtClean="0"/>
              <a:t> this is usually where I’d end if I were breaking this into two lectures</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35452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you can write recursively, you can also write iteratively. This avoids the issue of having to duplicate all the local variables, etc. and so poof! No more recursion depth issues.</a:t>
            </a:r>
          </a:p>
          <a:p>
            <a:endParaRPr lang="en-US" dirty="0"/>
          </a:p>
          <a:p>
            <a:r>
              <a:rPr lang="en-US" dirty="0"/>
              <a:t>Moreover, some problems just seem to make more sense as a loop.</a:t>
            </a:r>
          </a:p>
        </p:txBody>
      </p:sp>
      <p:sp>
        <p:nvSpPr>
          <p:cNvPr id="4" name="Slide Number Placeholder 3"/>
          <p:cNvSpPr>
            <a:spLocks noGrp="1"/>
          </p:cNvSpPr>
          <p:nvPr>
            <p:ph type="sldNum" sz="quarter" idx="10"/>
          </p:nvPr>
        </p:nvSpPr>
        <p:spPr/>
        <p:txBody>
          <a:bodyPr/>
          <a:lstStyle/>
          <a:p>
            <a:fld id="{77F12483-E947-6F4E-A75E-B2E677827779}" type="slidenum">
              <a:rPr lang="en-US" smtClean="0"/>
              <a:t>41</a:t>
            </a:fld>
            <a:endParaRPr lang="en-US"/>
          </a:p>
        </p:txBody>
      </p:sp>
    </p:spTree>
    <p:extLst>
      <p:ext uri="{BB962C8B-B14F-4D97-AF65-F5344CB8AC3E}">
        <p14:creationId xmlns:p14="http://schemas.microsoft.com/office/powerpoint/2010/main" val="168925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always the case that you CAN rewrite recursive code as iterative code. But it isn’t always pretty.</a:t>
            </a:r>
          </a:p>
          <a:p>
            <a:endParaRPr lang="en-US" dirty="0"/>
          </a:p>
          <a:p>
            <a:r>
              <a:rPr lang="en-US" dirty="0"/>
              <a:t>It’s really hard to describe, right?</a:t>
            </a:r>
          </a:p>
        </p:txBody>
      </p:sp>
      <p:sp>
        <p:nvSpPr>
          <p:cNvPr id="4" name="Slide Number Placeholder 3"/>
          <p:cNvSpPr>
            <a:spLocks noGrp="1"/>
          </p:cNvSpPr>
          <p:nvPr>
            <p:ph type="sldNum" sz="quarter" idx="10"/>
          </p:nvPr>
        </p:nvSpPr>
        <p:spPr/>
        <p:txBody>
          <a:bodyPr/>
          <a:lstStyle/>
          <a:p>
            <a:fld id="{77F12483-E947-6F4E-A75E-B2E677827779}" type="slidenum">
              <a:rPr lang="en-US" smtClean="0"/>
              <a:t>42</a:t>
            </a:fld>
            <a:endParaRPr lang="en-US"/>
          </a:p>
        </p:txBody>
      </p:sp>
    </p:spTree>
    <p:extLst>
      <p:ext uri="{BB962C8B-B14F-4D97-AF65-F5344CB8AC3E}">
        <p14:creationId xmlns:p14="http://schemas.microsoft.com/office/powerpoint/2010/main" val="86416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solidFill>
                  <a:srgbClr val="003470"/>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347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rgbClr val="0026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2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83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721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3098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C8C5-D3B4-0743-815D-435213ECCE57}" type="datetimeFigureOut">
              <a:rPr lang="en-US" smtClean="0"/>
              <a:t>10/18/18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8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1C8C5-D3B4-0743-815D-435213ECCE57}"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94127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1C8C5-D3B4-0743-815D-435213ECCE57}" type="datetimeFigureOut">
              <a:rPr lang="en-US" smtClean="0"/>
              <a:t>10/18/18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5C343-171F-4C46-8FFE-4CDE8BCC16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3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C8C5-D3B4-0743-815D-435213ECCE57}" type="datetimeFigureOut">
              <a:rPr lang="en-US" smtClean="0"/>
              <a:t>10/18/18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7376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C8C5-D3B4-0743-815D-435213ECCE57}" type="datetimeFigureOut">
              <a:rPr lang="en-US" smtClean="0"/>
              <a:t>10/18/18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12087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10/18/18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3828172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rgbClr val="002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4B1C8C5-D3B4-0743-815D-435213ECCE57}" type="datetimeFigureOut">
              <a:rPr lang="en-US" smtClean="0"/>
              <a:t>10/18/18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575C343-171F-4C46-8FFE-4CDE8BCC166D}" type="slidenum">
              <a:rPr lang="en-US" smtClean="0"/>
              <a:t>‹#›</a:t>
            </a:fld>
            <a:endParaRPr lang="en-US"/>
          </a:p>
        </p:txBody>
      </p:sp>
    </p:spTree>
    <p:extLst>
      <p:ext uri="{BB962C8B-B14F-4D97-AF65-F5344CB8AC3E}">
        <p14:creationId xmlns:p14="http://schemas.microsoft.com/office/powerpoint/2010/main" val="110826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spc="-100" baseline="0">
          <a:solidFill>
            <a:srgbClr val="00347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003470"/>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rgbClr val="003470"/>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rgbClr val="003470"/>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003470"/>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00347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cap="none" dirty="0"/>
              <a:t>Lecture 17:</a:t>
            </a:r>
            <a:r>
              <a:rPr lang="en-US" dirty="0"/>
              <a:t/>
            </a:r>
            <a:br>
              <a:rPr lang="en-US" dirty="0"/>
            </a:br>
            <a:r>
              <a:rPr lang="en-US" sz="4400" dirty="0" smtClean="0"/>
              <a:t>Recursion</a:t>
            </a:r>
            <a:endParaRPr lang="en-US" sz="2400" dirty="0"/>
          </a:p>
        </p:txBody>
      </p:sp>
      <p:sp>
        <p:nvSpPr>
          <p:cNvPr id="3" name="Subtitle 2"/>
          <p:cNvSpPr>
            <a:spLocks noGrp="1"/>
          </p:cNvSpPr>
          <p:nvPr>
            <p:ph type="subTitle" idx="1"/>
          </p:nvPr>
        </p:nvSpPr>
        <p:spPr/>
        <p:txBody>
          <a:bodyPr>
            <a:noAutofit/>
          </a:bodyPr>
          <a:lstStyle/>
          <a:p>
            <a:r>
              <a:rPr lang="en-US" sz="2000" dirty="0"/>
              <a:t>CSC111: Introduction to CS through Programming</a:t>
            </a:r>
          </a:p>
          <a:p>
            <a:r>
              <a:rPr lang="en-US" sz="2000" dirty="0"/>
              <a:t>R. Jordan Crouser</a:t>
            </a:r>
          </a:p>
          <a:p>
            <a:r>
              <a:rPr lang="en-US" sz="2000" dirty="0"/>
              <a:t>Assistant Professor of Computer Science</a:t>
            </a:r>
          </a:p>
          <a:p>
            <a:r>
              <a:rPr lang="en-US" sz="2000" dirty="0"/>
              <a:t>Smith College</a:t>
            </a:r>
          </a:p>
        </p:txBody>
      </p:sp>
    </p:spTree>
    <p:extLst>
      <p:ext uri="{BB962C8B-B14F-4D97-AF65-F5344CB8AC3E}">
        <p14:creationId xmlns:p14="http://schemas.microsoft.com/office/powerpoint/2010/main" val="2027388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sp>
        <p:nvSpPr>
          <p:cNvPr id="5" name="Rectangle 4">
            <a:extLst>
              <a:ext uri="{FF2B5EF4-FFF2-40B4-BE49-F238E27FC236}">
                <a16:creationId xmlns:a16="http://schemas.microsoft.com/office/drawing/2014/main" xmlns="" id="{8D9320D7-819D-3A4D-BB36-7134D00219AE}"/>
              </a:ext>
            </a:extLst>
          </p:cNvPr>
          <p:cNvSpPr/>
          <p:nvPr/>
        </p:nvSpPr>
        <p:spPr>
          <a:xfrm>
            <a:off x="1797050" y="2368550"/>
            <a:ext cx="1557915" cy="1473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14B6385D-11C7-3D47-BB95-014FC475EBED}"/>
              </a:ext>
            </a:extLst>
          </p:cNvPr>
          <p:cNvSpPr/>
          <p:nvPr/>
        </p:nvSpPr>
        <p:spPr>
          <a:xfrm>
            <a:off x="3793042" y="2766952"/>
            <a:ext cx="1557915" cy="1074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t="5540" r="74971" b="43788"/>
          <a:stretch/>
        </p:blipFill>
        <p:spPr>
          <a:xfrm>
            <a:off x="3897479" y="2766952"/>
            <a:ext cx="1285875" cy="1074717"/>
          </a:xfrm>
          <a:prstGeom prst="rect">
            <a:avLst/>
          </a:prstGeom>
          <a:effectLst>
            <a:glow rad="101600">
              <a:srgbClr val="FF9100">
                <a:alpha val="60000"/>
              </a:srgbClr>
            </a:glow>
          </a:effectLst>
        </p:spPr>
      </p:pic>
      <p:pic>
        <p:nvPicPr>
          <p:cNvPr id="10" name="Picture 9">
            <a:extLst>
              <a:ext uri="{FF2B5EF4-FFF2-40B4-BE49-F238E27FC236}">
                <a16:creationId xmlns:a16="http://schemas.microsoft.com/office/drawing/2014/main" xmlns="" id="{6E08034D-738A-A348-B660-E0F8252E68C5}"/>
              </a:ext>
            </a:extLst>
          </p:cNvPr>
          <p:cNvPicPr>
            <a:picLocks noChangeAspect="1"/>
          </p:cNvPicPr>
          <p:nvPr/>
        </p:nvPicPr>
        <p:blipFill rotWithShape="1">
          <a:blip r:embed="rId2"/>
          <a:srcRect l="81922" t="1" r="1" b="30541"/>
          <a:stretch/>
        </p:blipFill>
        <p:spPr>
          <a:xfrm>
            <a:off x="2351665" y="2368550"/>
            <a:ext cx="1003300" cy="1473119"/>
          </a:xfrm>
          <a:prstGeom prst="rect">
            <a:avLst/>
          </a:prstGeom>
        </p:spPr>
      </p:pic>
      <p:pic>
        <p:nvPicPr>
          <p:cNvPr id="8" name="Picture 7">
            <a:extLst>
              <a:ext uri="{FF2B5EF4-FFF2-40B4-BE49-F238E27FC236}">
                <a16:creationId xmlns:a16="http://schemas.microsoft.com/office/drawing/2014/main" xmlns="" id="{87F5DED9-7234-344B-88AA-DAE77032417D}"/>
              </a:ext>
            </a:extLst>
          </p:cNvPr>
          <p:cNvPicPr>
            <a:picLocks noChangeAspect="1"/>
          </p:cNvPicPr>
          <p:nvPr/>
        </p:nvPicPr>
        <p:blipFill rotWithShape="1">
          <a:blip r:embed="rId2"/>
          <a:srcRect l="1880" t="57410" r="74199" b="30543"/>
          <a:stretch/>
        </p:blipFill>
        <p:spPr>
          <a:xfrm>
            <a:off x="5882755" y="3586162"/>
            <a:ext cx="1327604" cy="255507"/>
          </a:xfrm>
          <a:prstGeom prst="rect">
            <a:avLst/>
          </a:prstGeom>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grpSp>
        <p:nvGrpSpPr>
          <p:cNvPr id="11" name="Group 10">
            <a:extLst>
              <a:ext uri="{FF2B5EF4-FFF2-40B4-BE49-F238E27FC236}">
                <a16:creationId xmlns:a16="http://schemas.microsoft.com/office/drawing/2014/main" xmlns="" id="{D677E58B-81BF-0749-A816-8E0D6C338817}"/>
              </a:ext>
            </a:extLst>
          </p:cNvPr>
          <p:cNvGrpSpPr/>
          <p:nvPr/>
        </p:nvGrpSpPr>
        <p:grpSpPr>
          <a:xfrm>
            <a:off x="2732645" y="2167202"/>
            <a:ext cx="1784752" cy="1199497"/>
            <a:chOff x="3080055" y="1295326"/>
            <a:chExt cx="1784752" cy="1199497"/>
          </a:xfrm>
        </p:grpSpPr>
        <p:sp>
          <p:nvSpPr>
            <p:cNvPr id="12" name="TextBox 11">
              <a:extLst>
                <a:ext uri="{FF2B5EF4-FFF2-40B4-BE49-F238E27FC236}">
                  <a16:creationId xmlns:a16="http://schemas.microsoft.com/office/drawing/2014/main" xmlns="" id="{B9F214E2-4921-574A-93F5-6D4A01BD032D}"/>
                </a:ext>
              </a:extLst>
            </p:cNvPr>
            <p:cNvSpPr txBox="1"/>
            <p:nvPr/>
          </p:nvSpPr>
          <p:spPr>
            <a:xfrm>
              <a:off x="3080055" y="1403488"/>
              <a:ext cx="1358064" cy="584775"/>
            </a:xfrm>
            <a:prstGeom prst="rect">
              <a:avLst/>
            </a:prstGeom>
            <a:noFill/>
          </p:spPr>
          <p:txBody>
            <a:bodyPr wrap="none" rtlCol="0">
              <a:spAutoFit/>
            </a:bodyPr>
            <a:lstStyle/>
            <a:p>
              <a:pPr algn="ctr"/>
              <a:r>
                <a:rPr lang="en-US" sz="1600" dirty="0">
                  <a:solidFill>
                    <a:srgbClr val="003470"/>
                  </a:solidFill>
                </a:rPr>
                <a:t>solve this</a:t>
              </a:r>
            </a:p>
            <a:p>
              <a:pPr algn="ctr"/>
              <a:r>
                <a:rPr lang="en-US" sz="1600" b="1" dirty="0">
                  <a:solidFill>
                    <a:srgbClr val="003470"/>
                  </a:solidFill>
                </a:rPr>
                <a:t>subproblem</a:t>
              </a:r>
            </a:p>
          </p:txBody>
        </p:sp>
        <p:sp>
          <p:nvSpPr>
            <p:cNvPr id="13" name="Circular Arrow 12">
              <a:extLst>
                <a:ext uri="{FF2B5EF4-FFF2-40B4-BE49-F238E27FC236}">
                  <a16:creationId xmlns:a16="http://schemas.microsoft.com/office/drawing/2014/main" xmlns="" id="{AD88F282-91A0-DD42-9ED8-E36FFB010424}"/>
                </a:ext>
              </a:extLst>
            </p:cNvPr>
            <p:cNvSpPr/>
            <p:nvPr/>
          </p:nvSpPr>
          <p:spPr>
            <a:xfrm rot="16200000" flipH="1">
              <a:off x="3662407" y="1292423"/>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49009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sp>
        <p:nvSpPr>
          <p:cNvPr id="5" name="Rectangle 4">
            <a:extLst>
              <a:ext uri="{FF2B5EF4-FFF2-40B4-BE49-F238E27FC236}">
                <a16:creationId xmlns:a16="http://schemas.microsoft.com/office/drawing/2014/main" xmlns="" id="{8D9320D7-819D-3A4D-BB36-7134D00219AE}"/>
              </a:ext>
            </a:extLst>
          </p:cNvPr>
          <p:cNvSpPr/>
          <p:nvPr/>
        </p:nvSpPr>
        <p:spPr>
          <a:xfrm>
            <a:off x="1797050" y="2368550"/>
            <a:ext cx="1557915" cy="1473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xmlns="" id="{6E08034D-738A-A348-B660-E0F8252E68C5}"/>
              </a:ext>
            </a:extLst>
          </p:cNvPr>
          <p:cNvPicPr>
            <a:picLocks noChangeAspect="1"/>
          </p:cNvPicPr>
          <p:nvPr/>
        </p:nvPicPr>
        <p:blipFill rotWithShape="1">
          <a:blip r:embed="rId2"/>
          <a:srcRect l="81922" t="1" r="1" b="30541"/>
          <a:stretch/>
        </p:blipFill>
        <p:spPr>
          <a:xfrm>
            <a:off x="2351665" y="2368550"/>
            <a:ext cx="1003300" cy="1473119"/>
          </a:xfrm>
          <a:prstGeom prst="rect">
            <a:avLst/>
          </a:prstGeom>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pic>
        <p:nvPicPr>
          <p:cNvPr id="8" name="Picture 7">
            <a:extLst>
              <a:ext uri="{FF2B5EF4-FFF2-40B4-BE49-F238E27FC236}">
                <a16:creationId xmlns:a16="http://schemas.microsoft.com/office/drawing/2014/main" xmlns="" id="{87F5DED9-7234-344B-88AA-DAE77032417D}"/>
              </a:ext>
            </a:extLst>
          </p:cNvPr>
          <p:cNvPicPr>
            <a:picLocks noChangeAspect="1"/>
          </p:cNvPicPr>
          <p:nvPr/>
        </p:nvPicPr>
        <p:blipFill rotWithShape="1">
          <a:blip r:embed="rId2"/>
          <a:srcRect l="1880" t="2" r="74199" b="30542"/>
          <a:stretch/>
        </p:blipFill>
        <p:spPr>
          <a:xfrm>
            <a:off x="5882755" y="2368550"/>
            <a:ext cx="1327604" cy="1473119"/>
          </a:xfrm>
          <a:prstGeom prst="rect">
            <a:avLst/>
          </a:prstGeom>
        </p:spPr>
      </p:pic>
    </p:spTree>
    <p:extLst>
      <p:ext uri="{BB962C8B-B14F-4D97-AF65-F5344CB8AC3E}">
        <p14:creationId xmlns:p14="http://schemas.microsoft.com/office/powerpoint/2010/main" val="2989506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r="74971" b="42589"/>
          <a:stretch/>
        </p:blipFill>
        <p:spPr>
          <a:xfrm>
            <a:off x="1900238" y="2368550"/>
            <a:ext cx="1285875" cy="1217613"/>
          </a:xfrm>
          <a:prstGeom prst="rect">
            <a:avLst/>
          </a:prstGeom>
          <a:effectLst>
            <a:glow rad="101600">
              <a:srgbClr val="FF9100">
                <a:alpha val="60000"/>
              </a:srgbClr>
            </a:glow>
          </a:effectLst>
        </p:spPr>
      </p:pic>
      <p:grpSp>
        <p:nvGrpSpPr>
          <p:cNvPr id="7" name="Group 6">
            <a:extLst>
              <a:ext uri="{FF2B5EF4-FFF2-40B4-BE49-F238E27FC236}">
                <a16:creationId xmlns:a16="http://schemas.microsoft.com/office/drawing/2014/main" xmlns="" id="{90D2BD8E-761A-D043-A2E6-7D78FC124FD1}"/>
              </a:ext>
            </a:extLst>
          </p:cNvPr>
          <p:cNvGrpSpPr/>
          <p:nvPr/>
        </p:nvGrpSpPr>
        <p:grpSpPr>
          <a:xfrm>
            <a:off x="490580" y="2916026"/>
            <a:ext cx="2012309" cy="1199497"/>
            <a:chOff x="2852498" y="1295326"/>
            <a:chExt cx="2012309" cy="1199497"/>
          </a:xfrm>
        </p:grpSpPr>
        <p:sp>
          <p:nvSpPr>
            <p:cNvPr id="8" name="TextBox 7">
              <a:extLst>
                <a:ext uri="{FF2B5EF4-FFF2-40B4-BE49-F238E27FC236}">
                  <a16:creationId xmlns:a16="http://schemas.microsoft.com/office/drawing/2014/main" xmlns="" id="{00D79E0A-CEB6-6A4C-B7A6-80C863B81220}"/>
                </a:ext>
              </a:extLst>
            </p:cNvPr>
            <p:cNvSpPr txBox="1"/>
            <p:nvPr/>
          </p:nvSpPr>
          <p:spPr>
            <a:xfrm>
              <a:off x="2852498" y="1804624"/>
              <a:ext cx="1358064" cy="584775"/>
            </a:xfrm>
            <a:prstGeom prst="rect">
              <a:avLst/>
            </a:prstGeom>
            <a:noFill/>
          </p:spPr>
          <p:txBody>
            <a:bodyPr wrap="none" rtlCol="0">
              <a:spAutoFit/>
            </a:bodyPr>
            <a:lstStyle/>
            <a:p>
              <a:pPr algn="ctr"/>
              <a:r>
                <a:rPr lang="en-US" sz="1600" dirty="0">
                  <a:solidFill>
                    <a:srgbClr val="003470"/>
                  </a:solidFill>
                </a:rPr>
                <a:t>solve this</a:t>
              </a:r>
            </a:p>
            <a:p>
              <a:pPr algn="ctr"/>
              <a:r>
                <a:rPr lang="en-US" sz="1600" b="1" dirty="0">
                  <a:solidFill>
                    <a:srgbClr val="003470"/>
                  </a:solidFill>
                </a:rPr>
                <a:t>subproblem</a:t>
              </a:r>
            </a:p>
          </p:txBody>
        </p:sp>
        <p:sp>
          <p:nvSpPr>
            <p:cNvPr id="9" name="Circular Arrow 8">
              <a:extLst>
                <a:ext uri="{FF2B5EF4-FFF2-40B4-BE49-F238E27FC236}">
                  <a16:creationId xmlns:a16="http://schemas.microsoft.com/office/drawing/2014/main" xmlns="" id="{01A795E4-4850-3B43-BAF4-083C969BAC78}"/>
                </a:ext>
              </a:extLst>
            </p:cNvPr>
            <p:cNvSpPr/>
            <p:nvPr/>
          </p:nvSpPr>
          <p:spPr>
            <a:xfrm rot="5400000" flipH="1" flipV="1">
              <a:off x="3662407" y="1292423"/>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666454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t="43972" r="74971" b="42589"/>
          <a:stretch/>
        </p:blipFill>
        <p:spPr>
          <a:xfrm>
            <a:off x="1900238" y="3301139"/>
            <a:ext cx="1285875" cy="285024"/>
          </a:xfrm>
          <a:prstGeom prst="rect">
            <a:avLst/>
          </a:prstGeom>
          <a:effectLst>
            <a:glow rad="101600">
              <a:srgbClr val="FF9100">
                <a:alpha val="60000"/>
              </a:srgbClr>
            </a:glow>
          </a:effectLst>
        </p:spPr>
      </p:pic>
      <p:grpSp>
        <p:nvGrpSpPr>
          <p:cNvPr id="7" name="Group 6">
            <a:extLst>
              <a:ext uri="{FF2B5EF4-FFF2-40B4-BE49-F238E27FC236}">
                <a16:creationId xmlns:a16="http://schemas.microsoft.com/office/drawing/2014/main" xmlns="" id="{90D2BD8E-761A-D043-A2E6-7D78FC124FD1}"/>
              </a:ext>
            </a:extLst>
          </p:cNvPr>
          <p:cNvGrpSpPr/>
          <p:nvPr/>
        </p:nvGrpSpPr>
        <p:grpSpPr>
          <a:xfrm>
            <a:off x="2583462" y="1483760"/>
            <a:ext cx="1760409" cy="1199497"/>
            <a:chOff x="4945380" y="-74948"/>
            <a:chExt cx="1760409" cy="1199497"/>
          </a:xfrm>
        </p:grpSpPr>
        <p:sp>
          <p:nvSpPr>
            <p:cNvPr id="8" name="TextBox 7">
              <a:extLst>
                <a:ext uri="{FF2B5EF4-FFF2-40B4-BE49-F238E27FC236}">
                  <a16:creationId xmlns:a16="http://schemas.microsoft.com/office/drawing/2014/main" xmlns="" id="{00D79E0A-CEB6-6A4C-B7A6-80C863B81220}"/>
                </a:ext>
              </a:extLst>
            </p:cNvPr>
            <p:cNvSpPr txBox="1"/>
            <p:nvPr/>
          </p:nvSpPr>
          <p:spPr>
            <a:xfrm>
              <a:off x="5347725" y="51143"/>
              <a:ext cx="1358064" cy="584775"/>
            </a:xfrm>
            <a:prstGeom prst="rect">
              <a:avLst/>
            </a:prstGeom>
            <a:noFill/>
          </p:spPr>
          <p:txBody>
            <a:bodyPr wrap="none" rtlCol="0">
              <a:spAutoFit/>
            </a:bodyPr>
            <a:lstStyle/>
            <a:p>
              <a:pPr algn="ctr"/>
              <a:r>
                <a:rPr lang="en-US" sz="1600" dirty="0">
                  <a:solidFill>
                    <a:srgbClr val="003470"/>
                  </a:solidFill>
                </a:rPr>
                <a:t>solve this</a:t>
              </a:r>
            </a:p>
            <a:p>
              <a:pPr algn="ctr"/>
              <a:r>
                <a:rPr lang="en-US" sz="1600" b="1" dirty="0">
                  <a:solidFill>
                    <a:srgbClr val="003470"/>
                  </a:solidFill>
                </a:rPr>
                <a:t>subproblem</a:t>
              </a:r>
            </a:p>
          </p:txBody>
        </p:sp>
        <p:sp>
          <p:nvSpPr>
            <p:cNvPr id="9" name="Circular Arrow 8">
              <a:extLst>
                <a:ext uri="{FF2B5EF4-FFF2-40B4-BE49-F238E27FC236}">
                  <a16:creationId xmlns:a16="http://schemas.microsoft.com/office/drawing/2014/main" xmlns="" id="{01A795E4-4850-3B43-BAF4-083C969BAC78}"/>
                </a:ext>
              </a:extLst>
            </p:cNvPr>
            <p:cNvSpPr/>
            <p:nvPr/>
          </p:nvSpPr>
          <p:spPr>
            <a:xfrm rot="16756182" flipH="1" flipV="1">
              <a:off x="4948283" y="-77851"/>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0" name="Content Placeholder 9">
            <a:extLst>
              <a:ext uri="{FF2B5EF4-FFF2-40B4-BE49-F238E27FC236}">
                <a16:creationId xmlns:a16="http://schemas.microsoft.com/office/drawing/2014/main" xmlns="" id="{BA3AB3AF-4965-7C40-A0E1-4270DF9A2B06}"/>
              </a:ext>
            </a:extLst>
          </p:cNvPr>
          <p:cNvPicPr>
            <a:picLocks noGrp="1" noChangeAspect="1"/>
          </p:cNvPicPr>
          <p:nvPr>
            <p:ph idx="1"/>
          </p:nvPr>
        </p:nvPicPr>
        <p:blipFill rotWithShape="1">
          <a:blip r:embed="rId2">
            <a:clrChange>
              <a:clrFrom>
                <a:srgbClr val="FFFFFF"/>
              </a:clrFrom>
              <a:clrTo>
                <a:srgbClr val="FFFFFF">
                  <a:alpha val="0"/>
                </a:srgbClr>
              </a:clrTo>
            </a:clrChange>
          </a:blip>
          <a:srcRect l="1859" r="74971" b="56028"/>
          <a:stretch/>
        </p:blipFill>
        <p:spPr>
          <a:xfrm>
            <a:off x="1900201" y="2368533"/>
            <a:ext cx="1285912" cy="932606"/>
          </a:xfrm>
          <a:prstGeom prst="rect">
            <a:avLst/>
          </a:prstGeom>
          <a:effectLst>
            <a:glow rad="101600">
              <a:srgbClr val="92D050">
                <a:alpha val="60000"/>
              </a:srgbClr>
            </a:glow>
          </a:effectLst>
        </p:spPr>
      </p:pic>
    </p:spTree>
    <p:extLst>
      <p:ext uri="{BB962C8B-B14F-4D97-AF65-F5344CB8AC3E}">
        <p14:creationId xmlns:p14="http://schemas.microsoft.com/office/powerpoint/2010/main" val="289668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11" name="Picture 10">
            <a:extLst>
              <a:ext uri="{FF2B5EF4-FFF2-40B4-BE49-F238E27FC236}">
                <a16:creationId xmlns:a16="http://schemas.microsoft.com/office/drawing/2014/main" xmlns="" id="{C5FA368E-0655-6E47-A1D5-84763DDF76DD}"/>
              </a:ext>
            </a:extLst>
          </p:cNvPr>
          <p:cNvPicPr>
            <a:picLocks noChangeAspect="1"/>
          </p:cNvPicPr>
          <p:nvPr/>
        </p:nvPicPr>
        <p:blipFill rotWithShape="1">
          <a:blip r:embed="rId2"/>
          <a:srcRect l="73789" b="42589"/>
          <a:stretch/>
        </p:blipFill>
        <p:spPr>
          <a:xfrm>
            <a:off x="1900238" y="2368550"/>
            <a:ext cx="1454727" cy="1217613"/>
          </a:xfrm>
          <a:prstGeom prst="rect">
            <a:avLst/>
          </a:prstGeom>
        </p:spPr>
      </p:pic>
      <p:sp>
        <p:nvSpPr>
          <p:cNvPr id="15" name="Rectangle 14">
            <a:extLst>
              <a:ext uri="{FF2B5EF4-FFF2-40B4-BE49-F238E27FC236}">
                <a16:creationId xmlns:a16="http://schemas.microsoft.com/office/drawing/2014/main" xmlns="" id="{2C9EC73A-CC5A-2448-AA51-F2817F466BB1}"/>
              </a:ext>
            </a:extLst>
          </p:cNvPr>
          <p:cNvSpPr/>
          <p:nvPr/>
        </p:nvSpPr>
        <p:spPr>
          <a:xfrm>
            <a:off x="1797050" y="3349020"/>
            <a:ext cx="1557915" cy="237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t="43972" r="74971" b="42589"/>
          <a:stretch/>
        </p:blipFill>
        <p:spPr>
          <a:xfrm>
            <a:off x="1900044" y="3301139"/>
            <a:ext cx="1285875" cy="285024"/>
          </a:xfrm>
          <a:prstGeom prst="rect">
            <a:avLst/>
          </a:prstGeom>
          <a:effectLst>
            <a:glow rad="101600">
              <a:srgbClr val="FF9100">
                <a:alpha val="60000"/>
              </a:srgbClr>
            </a:glow>
          </a:effectLst>
        </p:spPr>
      </p:pic>
      <p:sp>
        <p:nvSpPr>
          <p:cNvPr id="3" name="Rectangle 2">
            <a:extLst>
              <a:ext uri="{FF2B5EF4-FFF2-40B4-BE49-F238E27FC236}">
                <a16:creationId xmlns:a16="http://schemas.microsoft.com/office/drawing/2014/main" xmlns="" id="{E3671900-0699-7D4B-9835-FC4DF9F0E67B}"/>
              </a:ext>
            </a:extLst>
          </p:cNvPr>
          <p:cNvSpPr/>
          <p:nvPr/>
        </p:nvSpPr>
        <p:spPr>
          <a:xfrm>
            <a:off x="4024223" y="3083943"/>
            <a:ext cx="1276709" cy="75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BA3AB3AF-4965-7C40-A0E1-4270DF9A2B06}"/>
              </a:ext>
            </a:extLst>
          </p:cNvPr>
          <p:cNvPicPr>
            <a:picLocks noGrp="1" noChangeAspect="1"/>
          </p:cNvPicPr>
          <p:nvPr>
            <p:ph idx="1"/>
          </p:nvPr>
        </p:nvPicPr>
        <p:blipFill rotWithShape="1">
          <a:blip r:embed="rId2">
            <a:clrChange>
              <a:clrFrom>
                <a:srgbClr val="FFFFFF"/>
              </a:clrFrom>
              <a:clrTo>
                <a:srgbClr val="FFFFFF">
                  <a:alpha val="0"/>
                </a:srgbClr>
              </a:clrTo>
            </a:clrChange>
          </a:blip>
          <a:srcRect l="1859" t="6553" r="74971" b="56637"/>
          <a:stretch/>
        </p:blipFill>
        <p:spPr>
          <a:xfrm>
            <a:off x="3899874" y="3053750"/>
            <a:ext cx="1285912" cy="780689"/>
          </a:xfrm>
          <a:prstGeom prst="rect">
            <a:avLst/>
          </a:prstGeom>
          <a:effectLst/>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spTree>
    <p:extLst>
      <p:ext uri="{BB962C8B-B14F-4D97-AF65-F5344CB8AC3E}">
        <p14:creationId xmlns:p14="http://schemas.microsoft.com/office/powerpoint/2010/main" val="344246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11" name="Picture 10">
            <a:extLst>
              <a:ext uri="{FF2B5EF4-FFF2-40B4-BE49-F238E27FC236}">
                <a16:creationId xmlns:a16="http://schemas.microsoft.com/office/drawing/2014/main" xmlns="" id="{C5FA368E-0655-6E47-A1D5-84763DDF76DD}"/>
              </a:ext>
            </a:extLst>
          </p:cNvPr>
          <p:cNvPicPr>
            <a:picLocks noChangeAspect="1"/>
          </p:cNvPicPr>
          <p:nvPr/>
        </p:nvPicPr>
        <p:blipFill rotWithShape="1">
          <a:blip r:embed="rId2"/>
          <a:srcRect l="73789" b="42589"/>
          <a:stretch/>
        </p:blipFill>
        <p:spPr>
          <a:xfrm>
            <a:off x="1900238" y="2368550"/>
            <a:ext cx="1454727" cy="1217613"/>
          </a:xfrm>
          <a:prstGeom prst="rect">
            <a:avLst/>
          </a:prstGeom>
        </p:spPr>
      </p:pic>
      <p:sp>
        <p:nvSpPr>
          <p:cNvPr id="15" name="Rectangle 14">
            <a:extLst>
              <a:ext uri="{FF2B5EF4-FFF2-40B4-BE49-F238E27FC236}">
                <a16:creationId xmlns:a16="http://schemas.microsoft.com/office/drawing/2014/main" xmlns="" id="{2C9EC73A-CC5A-2448-AA51-F2817F466BB1}"/>
              </a:ext>
            </a:extLst>
          </p:cNvPr>
          <p:cNvSpPr/>
          <p:nvPr/>
        </p:nvSpPr>
        <p:spPr>
          <a:xfrm>
            <a:off x="1797050" y="3349020"/>
            <a:ext cx="1557915" cy="237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t="43972" r="74971" b="42589"/>
          <a:stretch/>
        </p:blipFill>
        <p:spPr>
          <a:xfrm>
            <a:off x="1900044" y="3301139"/>
            <a:ext cx="1285875" cy="285024"/>
          </a:xfrm>
          <a:prstGeom prst="rect">
            <a:avLst/>
          </a:prstGeom>
          <a:effectLst>
            <a:glow rad="101600">
              <a:srgbClr val="FF9100">
                <a:alpha val="60000"/>
              </a:srgbClr>
            </a:glow>
          </a:effectLst>
        </p:spPr>
      </p:pic>
      <p:sp>
        <p:nvSpPr>
          <p:cNvPr id="3" name="Rectangle 2">
            <a:extLst>
              <a:ext uri="{FF2B5EF4-FFF2-40B4-BE49-F238E27FC236}">
                <a16:creationId xmlns:a16="http://schemas.microsoft.com/office/drawing/2014/main" xmlns="" id="{E3671900-0699-7D4B-9835-FC4DF9F0E67B}"/>
              </a:ext>
            </a:extLst>
          </p:cNvPr>
          <p:cNvSpPr/>
          <p:nvPr/>
        </p:nvSpPr>
        <p:spPr>
          <a:xfrm>
            <a:off x="4024223" y="3083943"/>
            <a:ext cx="1276709" cy="75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BA3AB3AF-4965-7C40-A0E1-4270DF9A2B06}"/>
              </a:ext>
            </a:extLst>
          </p:cNvPr>
          <p:cNvPicPr>
            <a:picLocks noGrp="1" noChangeAspect="1"/>
          </p:cNvPicPr>
          <p:nvPr>
            <p:ph idx="1"/>
          </p:nvPr>
        </p:nvPicPr>
        <p:blipFill rotWithShape="1">
          <a:blip r:embed="rId2">
            <a:clrChange>
              <a:clrFrom>
                <a:srgbClr val="FFFFFF"/>
              </a:clrFrom>
              <a:clrTo>
                <a:srgbClr val="FFFFFF">
                  <a:alpha val="0"/>
                </a:srgbClr>
              </a:clrTo>
            </a:clrChange>
          </a:blip>
          <a:srcRect l="1859" t="6553" r="74971" b="56637"/>
          <a:stretch/>
        </p:blipFill>
        <p:spPr>
          <a:xfrm>
            <a:off x="3899874" y="3053750"/>
            <a:ext cx="1285912" cy="780689"/>
          </a:xfrm>
          <a:prstGeom prst="rect">
            <a:avLst/>
          </a:prstGeom>
          <a:effectLst/>
        </p:spPr>
      </p:pic>
      <p:grpSp>
        <p:nvGrpSpPr>
          <p:cNvPr id="12" name="Group 11">
            <a:extLst>
              <a:ext uri="{FF2B5EF4-FFF2-40B4-BE49-F238E27FC236}">
                <a16:creationId xmlns:a16="http://schemas.microsoft.com/office/drawing/2014/main" xmlns="" id="{7D1FEF11-4BF8-3241-BF2B-5077C8A72488}"/>
              </a:ext>
            </a:extLst>
          </p:cNvPr>
          <p:cNvGrpSpPr/>
          <p:nvPr/>
        </p:nvGrpSpPr>
        <p:grpSpPr>
          <a:xfrm>
            <a:off x="547724" y="3349020"/>
            <a:ext cx="1864833" cy="1199497"/>
            <a:chOff x="2999974" y="1295326"/>
            <a:chExt cx="1864833" cy="1199497"/>
          </a:xfrm>
        </p:grpSpPr>
        <p:sp>
          <p:nvSpPr>
            <p:cNvPr id="13" name="TextBox 12">
              <a:extLst>
                <a:ext uri="{FF2B5EF4-FFF2-40B4-BE49-F238E27FC236}">
                  <a16:creationId xmlns:a16="http://schemas.microsoft.com/office/drawing/2014/main" xmlns="" id="{0BC90625-FF7C-474C-A11C-60CB58A6B09A}"/>
                </a:ext>
              </a:extLst>
            </p:cNvPr>
            <p:cNvSpPr txBox="1"/>
            <p:nvPr/>
          </p:nvSpPr>
          <p:spPr>
            <a:xfrm>
              <a:off x="2999974" y="1804624"/>
              <a:ext cx="1063112" cy="584775"/>
            </a:xfrm>
            <a:prstGeom prst="rect">
              <a:avLst/>
            </a:prstGeom>
            <a:noFill/>
          </p:spPr>
          <p:txBody>
            <a:bodyPr wrap="none" rtlCol="0">
              <a:spAutoFit/>
            </a:bodyPr>
            <a:lstStyle/>
            <a:p>
              <a:pPr algn="ctr"/>
              <a:r>
                <a:rPr lang="en-US" sz="1600" dirty="0">
                  <a:solidFill>
                    <a:srgbClr val="003470"/>
                  </a:solidFill>
                </a:rPr>
                <a:t>move this</a:t>
              </a:r>
            </a:p>
            <a:p>
              <a:pPr algn="ctr"/>
              <a:r>
                <a:rPr lang="en-US" sz="1600" b="1" dirty="0">
                  <a:solidFill>
                    <a:srgbClr val="003470"/>
                  </a:solidFill>
                </a:rPr>
                <a:t>disk</a:t>
              </a:r>
            </a:p>
          </p:txBody>
        </p:sp>
        <p:sp>
          <p:nvSpPr>
            <p:cNvPr id="14" name="Circular Arrow 13">
              <a:extLst>
                <a:ext uri="{FF2B5EF4-FFF2-40B4-BE49-F238E27FC236}">
                  <a16:creationId xmlns:a16="http://schemas.microsoft.com/office/drawing/2014/main" xmlns="" id="{D617F8D9-DD3C-714E-8A58-443E87778666}"/>
                </a:ext>
              </a:extLst>
            </p:cNvPr>
            <p:cNvSpPr/>
            <p:nvPr/>
          </p:nvSpPr>
          <p:spPr>
            <a:xfrm rot="5400000" flipH="1" flipV="1">
              <a:off x="3662407" y="1292423"/>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spTree>
    <p:extLst>
      <p:ext uri="{BB962C8B-B14F-4D97-AF65-F5344CB8AC3E}">
        <p14:creationId xmlns:p14="http://schemas.microsoft.com/office/powerpoint/2010/main" val="294959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11" name="Picture 10">
            <a:extLst>
              <a:ext uri="{FF2B5EF4-FFF2-40B4-BE49-F238E27FC236}">
                <a16:creationId xmlns:a16="http://schemas.microsoft.com/office/drawing/2014/main" xmlns="" id="{C5FA368E-0655-6E47-A1D5-84763DDF76DD}"/>
              </a:ext>
            </a:extLst>
          </p:cNvPr>
          <p:cNvPicPr>
            <a:picLocks noChangeAspect="1"/>
          </p:cNvPicPr>
          <p:nvPr/>
        </p:nvPicPr>
        <p:blipFill rotWithShape="1">
          <a:blip r:embed="rId2"/>
          <a:srcRect l="73789" b="42589"/>
          <a:stretch/>
        </p:blipFill>
        <p:spPr>
          <a:xfrm>
            <a:off x="1900238" y="2368550"/>
            <a:ext cx="1454727" cy="1217613"/>
          </a:xfrm>
          <a:prstGeom prst="rect">
            <a:avLst/>
          </a:prstGeom>
        </p:spPr>
      </p:pic>
      <p:grpSp>
        <p:nvGrpSpPr>
          <p:cNvPr id="5" name="Group 4">
            <a:extLst>
              <a:ext uri="{FF2B5EF4-FFF2-40B4-BE49-F238E27FC236}">
                <a16:creationId xmlns:a16="http://schemas.microsoft.com/office/drawing/2014/main" xmlns="" id="{325E51F5-2017-384A-B7A0-C98B4CBB6D87}"/>
              </a:ext>
            </a:extLst>
          </p:cNvPr>
          <p:cNvGrpSpPr/>
          <p:nvPr/>
        </p:nvGrpSpPr>
        <p:grpSpPr>
          <a:xfrm>
            <a:off x="5789035" y="3576764"/>
            <a:ext cx="1557915" cy="285024"/>
            <a:chOff x="1797050" y="3301139"/>
            <a:chExt cx="1557915" cy="285024"/>
          </a:xfrm>
          <a:effectLst/>
        </p:grpSpPr>
        <p:sp>
          <p:nvSpPr>
            <p:cNvPr id="15" name="Rectangle 14">
              <a:extLst>
                <a:ext uri="{FF2B5EF4-FFF2-40B4-BE49-F238E27FC236}">
                  <a16:creationId xmlns:a16="http://schemas.microsoft.com/office/drawing/2014/main" xmlns="" id="{2C9EC73A-CC5A-2448-AA51-F2817F466BB1}"/>
                </a:ext>
              </a:extLst>
            </p:cNvPr>
            <p:cNvSpPr/>
            <p:nvPr/>
          </p:nvSpPr>
          <p:spPr>
            <a:xfrm>
              <a:off x="1797050" y="3349020"/>
              <a:ext cx="1557915" cy="237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t="43972" r="74971" b="42589"/>
            <a:stretch/>
          </p:blipFill>
          <p:spPr>
            <a:xfrm>
              <a:off x="1900044" y="3301139"/>
              <a:ext cx="1285875" cy="285024"/>
            </a:xfrm>
            <a:prstGeom prst="rect">
              <a:avLst/>
            </a:prstGeom>
            <a:effectLst/>
          </p:spPr>
        </p:pic>
      </p:grpSp>
      <p:sp>
        <p:nvSpPr>
          <p:cNvPr id="3" name="Rectangle 2">
            <a:extLst>
              <a:ext uri="{FF2B5EF4-FFF2-40B4-BE49-F238E27FC236}">
                <a16:creationId xmlns:a16="http://schemas.microsoft.com/office/drawing/2014/main" xmlns="" id="{E3671900-0699-7D4B-9835-FC4DF9F0E67B}"/>
              </a:ext>
            </a:extLst>
          </p:cNvPr>
          <p:cNvSpPr/>
          <p:nvPr/>
        </p:nvSpPr>
        <p:spPr>
          <a:xfrm>
            <a:off x="4024223" y="3083943"/>
            <a:ext cx="1276709" cy="75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BA3AB3AF-4965-7C40-A0E1-4270DF9A2B06}"/>
              </a:ext>
            </a:extLst>
          </p:cNvPr>
          <p:cNvPicPr>
            <a:picLocks noGrp="1" noChangeAspect="1"/>
          </p:cNvPicPr>
          <p:nvPr>
            <p:ph idx="1"/>
          </p:nvPr>
        </p:nvPicPr>
        <p:blipFill rotWithShape="1">
          <a:blip r:embed="rId2">
            <a:clrChange>
              <a:clrFrom>
                <a:srgbClr val="FFFFFF"/>
              </a:clrFrom>
              <a:clrTo>
                <a:srgbClr val="FFFFFF">
                  <a:alpha val="0"/>
                </a:srgbClr>
              </a:clrTo>
            </a:clrChange>
          </a:blip>
          <a:srcRect l="1859" t="6553" r="74971" b="56637"/>
          <a:stretch/>
        </p:blipFill>
        <p:spPr>
          <a:xfrm>
            <a:off x="3899874" y="3053750"/>
            <a:ext cx="1285912" cy="780689"/>
          </a:xfrm>
          <a:prstGeom prst="rect">
            <a:avLst/>
          </a:prstGeom>
          <a:effectLst/>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spTree>
    <p:extLst>
      <p:ext uri="{BB962C8B-B14F-4D97-AF65-F5344CB8AC3E}">
        <p14:creationId xmlns:p14="http://schemas.microsoft.com/office/powerpoint/2010/main" val="1735001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11" name="Picture 10">
            <a:extLst>
              <a:ext uri="{FF2B5EF4-FFF2-40B4-BE49-F238E27FC236}">
                <a16:creationId xmlns:a16="http://schemas.microsoft.com/office/drawing/2014/main" xmlns="" id="{C5FA368E-0655-6E47-A1D5-84763DDF76DD}"/>
              </a:ext>
            </a:extLst>
          </p:cNvPr>
          <p:cNvPicPr>
            <a:picLocks noChangeAspect="1"/>
          </p:cNvPicPr>
          <p:nvPr/>
        </p:nvPicPr>
        <p:blipFill rotWithShape="1">
          <a:blip r:embed="rId2"/>
          <a:srcRect l="73789" b="42589"/>
          <a:stretch/>
        </p:blipFill>
        <p:spPr>
          <a:xfrm>
            <a:off x="1900238" y="2368550"/>
            <a:ext cx="1454727" cy="1217613"/>
          </a:xfrm>
          <a:prstGeom prst="rect">
            <a:avLst/>
          </a:prstGeom>
        </p:spPr>
      </p:pic>
      <p:grpSp>
        <p:nvGrpSpPr>
          <p:cNvPr id="5" name="Group 4">
            <a:extLst>
              <a:ext uri="{FF2B5EF4-FFF2-40B4-BE49-F238E27FC236}">
                <a16:creationId xmlns:a16="http://schemas.microsoft.com/office/drawing/2014/main" xmlns="" id="{325E51F5-2017-384A-B7A0-C98B4CBB6D87}"/>
              </a:ext>
            </a:extLst>
          </p:cNvPr>
          <p:cNvGrpSpPr/>
          <p:nvPr/>
        </p:nvGrpSpPr>
        <p:grpSpPr>
          <a:xfrm>
            <a:off x="5789035" y="3576764"/>
            <a:ext cx="1557915" cy="285024"/>
            <a:chOff x="1797050" y="3301139"/>
            <a:chExt cx="1557915" cy="285024"/>
          </a:xfrm>
        </p:grpSpPr>
        <p:sp>
          <p:nvSpPr>
            <p:cNvPr id="15" name="Rectangle 14">
              <a:extLst>
                <a:ext uri="{FF2B5EF4-FFF2-40B4-BE49-F238E27FC236}">
                  <a16:creationId xmlns:a16="http://schemas.microsoft.com/office/drawing/2014/main" xmlns="" id="{2C9EC73A-CC5A-2448-AA51-F2817F466BB1}"/>
                </a:ext>
              </a:extLst>
            </p:cNvPr>
            <p:cNvSpPr/>
            <p:nvPr/>
          </p:nvSpPr>
          <p:spPr>
            <a:xfrm>
              <a:off x="1797050" y="3349020"/>
              <a:ext cx="1557915" cy="237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srcRect l="1859" t="43972" r="74971" b="42589"/>
            <a:stretch/>
          </p:blipFill>
          <p:spPr>
            <a:xfrm>
              <a:off x="1900044" y="3301139"/>
              <a:ext cx="1285875" cy="285024"/>
            </a:xfrm>
            <a:prstGeom prst="rect">
              <a:avLst/>
            </a:prstGeom>
          </p:spPr>
        </p:pic>
      </p:grpSp>
      <p:sp>
        <p:nvSpPr>
          <p:cNvPr id="3" name="Rectangle 2">
            <a:extLst>
              <a:ext uri="{FF2B5EF4-FFF2-40B4-BE49-F238E27FC236}">
                <a16:creationId xmlns:a16="http://schemas.microsoft.com/office/drawing/2014/main" xmlns="" id="{E3671900-0699-7D4B-9835-FC4DF9F0E67B}"/>
              </a:ext>
            </a:extLst>
          </p:cNvPr>
          <p:cNvSpPr/>
          <p:nvPr/>
        </p:nvSpPr>
        <p:spPr>
          <a:xfrm>
            <a:off x="4024223" y="3083943"/>
            <a:ext cx="1276709" cy="75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BA3AB3AF-4965-7C40-A0E1-4270DF9A2B06}"/>
              </a:ext>
            </a:extLst>
          </p:cNvPr>
          <p:cNvPicPr>
            <a:picLocks noGrp="1" noChangeAspect="1"/>
          </p:cNvPicPr>
          <p:nvPr>
            <p:ph idx="1"/>
          </p:nvPr>
        </p:nvPicPr>
        <p:blipFill rotWithShape="1">
          <a:blip r:embed="rId2">
            <a:clrChange>
              <a:clrFrom>
                <a:srgbClr val="FFFFFF"/>
              </a:clrFrom>
              <a:clrTo>
                <a:srgbClr val="FFFFFF">
                  <a:alpha val="0"/>
                </a:srgbClr>
              </a:clrTo>
            </a:clrChange>
          </a:blip>
          <a:srcRect l="1859" t="6553" r="74971" b="56637"/>
          <a:stretch/>
        </p:blipFill>
        <p:spPr>
          <a:xfrm>
            <a:off x="3899874" y="3053750"/>
            <a:ext cx="1285912" cy="780689"/>
          </a:xfrm>
          <a:prstGeom prst="rect">
            <a:avLst/>
          </a:prstGeom>
          <a:effectLst>
            <a:glow rad="101600">
              <a:srgbClr val="92D050">
                <a:alpha val="60000"/>
              </a:srgbClr>
            </a:glow>
          </a:effectLst>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grpSp>
        <p:nvGrpSpPr>
          <p:cNvPr id="12" name="Group 11">
            <a:extLst>
              <a:ext uri="{FF2B5EF4-FFF2-40B4-BE49-F238E27FC236}">
                <a16:creationId xmlns:a16="http://schemas.microsoft.com/office/drawing/2014/main" xmlns="" id="{578F27C8-ABE2-3F45-B34C-E13FD11A2374}"/>
              </a:ext>
            </a:extLst>
          </p:cNvPr>
          <p:cNvGrpSpPr/>
          <p:nvPr/>
        </p:nvGrpSpPr>
        <p:grpSpPr>
          <a:xfrm>
            <a:off x="4601130" y="2139306"/>
            <a:ext cx="1760409" cy="1199497"/>
            <a:chOff x="4945380" y="-74948"/>
            <a:chExt cx="1760409" cy="1199497"/>
          </a:xfrm>
        </p:grpSpPr>
        <p:sp>
          <p:nvSpPr>
            <p:cNvPr id="13" name="TextBox 12">
              <a:extLst>
                <a:ext uri="{FF2B5EF4-FFF2-40B4-BE49-F238E27FC236}">
                  <a16:creationId xmlns:a16="http://schemas.microsoft.com/office/drawing/2014/main" xmlns="" id="{1737A25A-7713-A44E-AD32-F6424BAC5A0F}"/>
                </a:ext>
              </a:extLst>
            </p:cNvPr>
            <p:cNvSpPr txBox="1"/>
            <p:nvPr/>
          </p:nvSpPr>
          <p:spPr>
            <a:xfrm>
              <a:off x="5347725" y="51143"/>
              <a:ext cx="1358064" cy="584775"/>
            </a:xfrm>
            <a:prstGeom prst="rect">
              <a:avLst/>
            </a:prstGeom>
            <a:noFill/>
          </p:spPr>
          <p:txBody>
            <a:bodyPr wrap="none" rtlCol="0">
              <a:spAutoFit/>
            </a:bodyPr>
            <a:lstStyle/>
            <a:p>
              <a:pPr algn="ctr"/>
              <a:r>
                <a:rPr lang="en-US" sz="1600" dirty="0">
                  <a:solidFill>
                    <a:srgbClr val="003470"/>
                  </a:solidFill>
                </a:rPr>
                <a:t>solve this</a:t>
              </a:r>
            </a:p>
            <a:p>
              <a:pPr algn="ctr"/>
              <a:r>
                <a:rPr lang="en-US" sz="1600" b="1" dirty="0">
                  <a:solidFill>
                    <a:srgbClr val="003470"/>
                  </a:solidFill>
                </a:rPr>
                <a:t>subproblem</a:t>
              </a:r>
            </a:p>
          </p:txBody>
        </p:sp>
        <p:sp>
          <p:nvSpPr>
            <p:cNvPr id="14" name="Circular Arrow 13">
              <a:extLst>
                <a:ext uri="{FF2B5EF4-FFF2-40B4-BE49-F238E27FC236}">
                  <a16:creationId xmlns:a16="http://schemas.microsoft.com/office/drawing/2014/main" xmlns="" id="{C09DB1D9-9D65-FD47-9C54-99B8F93C08D9}"/>
                </a:ext>
              </a:extLst>
            </p:cNvPr>
            <p:cNvSpPr/>
            <p:nvPr/>
          </p:nvSpPr>
          <p:spPr>
            <a:xfrm rot="16756182" flipH="1" flipV="1">
              <a:off x="4948283" y="-77851"/>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199305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3"/>
          <a:stretch>
            <a:fillRect/>
          </a:stretch>
        </p:blipFill>
        <p:spPr>
          <a:xfrm>
            <a:off x="1797050" y="2368550"/>
            <a:ext cx="5549900" cy="2120900"/>
          </a:xfrm>
          <a:prstGeom prst="rect">
            <a:avLst/>
          </a:prstGeom>
        </p:spPr>
      </p:pic>
      <p:pic>
        <p:nvPicPr>
          <p:cNvPr id="11" name="Picture 10">
            <a:extLst>
              <a:ext uri="{FF2B5EF4-FFF2-40B4-BE49-F238E27FC236}">
                <a16:creationId xmlns:a16="http://schemas.microsoft.com/office/drawing/2014/main" xmlns="" id="{C5FA368E-0655-6E47-A1D5-84763DDF76DD}"/>
              </a:ext>
            </a:extLst>
          </p:cNvPr>
          <p:cNvPicPr>
            <a:picLocks noChangeAspect="1"/>
          </p:cNvPicPr>
          <p:nvPr/>
        </p:nvPicPr>
        <p:blipFill rotWithShape="1">
          <a:blip r:embed="rId3"/>
          <a:srcRect l="73789" b="42589"/>
          <a:stretch/>
        </p:blipFill>
        <p:spPr>
          <a:xfrm>
            <a:off x="1900238" y="2368550"/>
            <a:ext cx="1454727" cy="1217613"/>
          </a:xfrm>
          <a:prstGeom prst="rect">
            <a:avLst/>
          </a:prstGeom>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pic>
        <p:nvPicPr>
          <p:cNvPr id="16" name="Picture 15">
            <a:extLst>
              <a:ext uri="{FF2B5EF4-FFF2-40B4-BE49-F238E27FC236}">
                <a16:creationId xmlns:a16="http://schemas.microsoft.com/office/drawing/2014/main" xmlns="" id="{F7F785EA-C8FA-A34D-8CC3-ABD0043BE942}"/>
              </a:ext>
            </a:extLst>
          </p:cNvPr>
          <p:cNvPicPr>
            <a:picLocks noChangeAspect="1"/>
          </p:cNvPicPr>
          <p:nvPr/>
        </p:nvPicPr>
        <p:blipFill rotWithShape="1">
          <a:blip r:embed="rId3"/>
          <a:srcRect l="1859" t="5540" r="74971" b="43788"/>
          <a:stretch/>
        </p:blipFill>
        <p:spPr>
          <a:xfrm>
            <a:off x="5895345" y="2770050"/>
            <a:ext cx="1285875" cy="1074717"/>
          </a:xfrm>
          <a:prstGeom prst="rect">
            <a:avLst/>
          </a:prstGeom>
        </p:spPr>
      </p:pic>
      <p:sp>
        <p:nvSpPr>
          <p:cNvPr id="9" name="TextBox 8">
            <a:extLst>
              <a:ext uri="{FF2B5EF4-FFF2-40B4-BE49-F238E27FC236}">
                <a16:creationId xmlns:a16="http://schemas.microsoft.com/office/drawing/2014/main" xmlns="" id="{46F9D073-D7D0-704A-B844-015938DB2A98}"/>
              </a:ext>
            </a:extLst>
          </p:cNvPr>
          <p:cNvSpPr txBox="1"/>
          <p:nvPr/>
        </p:nvSpPr>
        <p:spPr>
          <a:xfrm>
            <a:off x="2815156" y="5145437"/>
            <a:ext cx="2800767" cy="646331"/>
          </a:xfrm>
          <a:prstGeom prst="rect">
            <a:avLst/>
          </a:prstGeom>
          <a:noFill/>
        </p:spPr>
        <p:txBody>
          <a:bodyPr wrap="none" rtlCol="0">
            <a:spAutoFit/>
          </a:bodyPr>
          <a:lstStyle/>
          <a:p>
            <a:r>
              <a:rPr lang="en-US" sz="3600" dirty="0">
                <a:solidFill>
                  <a:srgbClr val="003470"/>
                </a:solidFill>
              </a:rPr>
              <a:t>…and so on!</a:t>
            </a:r>
          </a:p>
        </p:txBody>
      </p:sp>
    </p:spTree>
    <p:extLst>
      <p:ext uri="{BB962C8B-B14F-4D97-AF65-F5344CB8AC3E}">
        <p14:creationId xmlns:p14="http://schemas.microsoft.com/office/powerpoint/2010/main" val="56784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185B62-3F40-DE46-891A-F394B4F5A7EB}"/>
              </a:ext>
            </a:extLst>
          </p:cNvPr>
          <p:cNvSpPr>
            <a:spLocks noGrp="1"/>
          </p:cNvSpPr>
          <p:nvPr>
            <p:ph type="title"/>
          </p:nvPr>
        </p:nvSpPr>
        <p:spPr/>
        <p:txBody>
          <a:bodyPr/>
          <a:lstStyle/>
          <a:p>
            <a:r>
              <a:rPr lang="en-US" dirty="0"/>
              <a:t>The legend</a:t>
            </a:r>
          </a:p>
        </p:txBody>
      </p:sp>
      <p:sp>
        <p:nvSpPr>
          <p:cNvPr id="5" name="Content Placeholder 4">
            <a:extLst>
              <a:ext uri="{FF2B5EF4-FFF2-40B4-BE49-F238E27FC236}">
                <a16:creationId xmlns:a16="http://schemas.microsoft.com/office/drawing/2014/main" xmlns="" id="{D87922D7-9828-804F-92D6-6CCCE37DF86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xmlns="" id="{5C95D27E-72D6-2345-A245-13DC74525681}"/>
              </a:ext>
            </a:extLst>
          </p:cNvPr>
          <p:cNvPicPr>
            <a:picLocks noChangeAspect="1"/>
          </p:cNvPicPr>
          <p:nvPr/>
        </p:nvPicPr>
        <p:blipFill>
          <a:blip r:embed="rId3"/>
          <a:stretch>
            <a:fillRect/>
          </a:stretch>
        </p:blipFill>
        <p:spPr>
          <a:xfrm>
            <a:off x="2421805" y="1601692"/>
            <a:ext cx="4300390" cy="4875308"/>
          </a:xfrm>
          <a:prstGeom prst="rect">
            <a:avLst/>
          </a:prstGeom>
        </p:spPr>
      </p:pic>
    </p:spTree>
    <p:extLst>
      <p:ext uri="{BB962C8B-B14F-4D97-AF65-F5344CB8AC3E}">
        <p14:creationId xmlns:p14="http://schemas.microsoft.com/office/powerpoint/2010/main" val="287134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6A380-698D-F04F-898D-CC6BD20937D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E5144880-6285-A04C-B6DB-BE442B8A2762}"/>
              </a:ext>
            </a:extLst>
          </p:cNvPr>
          <p:cNvSpPr>
            <a:spLocks noGrp="1"/>
          </p:cNvSpPr>
          <p:nvPr>
            <p:ph idx="1"/>
          </p:nvPr>
        </p:nvSpPr>
        <p:spPr/>
        <p:txBody>
          <a:bodyPr/>
          <a:lstStyle/>
          <a:p>
            <a:r>
              <a:rPr lang="en-US" dirty="0"/>
              <a:t>Motivating example: Towers of Hanoi</a:t>
            </a:r>
          </a:p>
          <a:p>
            <a:r>
              <a:rPr lang="en-US" dirty="0"/>
              <a:t>Tough problems, simple solutions</a:t>
            </a:r>
          </a:p>
          <a:p>
            <a:r>
              <a:rPr lang="en-US" dirty="0"/>
              <a:t>More Recursion &amp; Recursive Functions</a:t>
            </a:r>
          </a:p>
          <a:p>
            <a:pPr lvl="1"/>
            <a:r>
              <a:rPr lang="en-US" dirty="0"/>
              <a:t>Finding the Largest in a List</a:t>
            </a:r>
          </a:p>
          <a:p>
            <a:pPr lvl="1"/>
            <a:r>
              <a:rPr lang="en-US" dirty="0"/>
              <a:t>Finding the Smallest in a List</a:t>
            </a:r>
          </a:p>
          <a:p>
            <a:pPr lvl="1"/>
            <a:r>
              <a:rPr lang="en-US" dirty="0"/>
              <a:t>Traversing a Maze</a:t>
            </a:r>
          </a:p>
          <a:p>
            <a:pPr lvl="1"/>
            <a:r>
              <a:rPr lang="en-US" dirty="0"/>
              <a:t>Fractal Trees</a:t>
            </a:r>
          </a:p>
          <a:p>
            <a:r>
              <a:rPr lang="en-US" dirty="0"/>
              <a:t>Lab</a:t>
            </a:r>
          </a:p>
          <a:p>
            <a:endParaRPr lang="en-US" dirty="0"/>
          </a:p>
        </p:txBody>
      </p:sp>
    </p:spTree>
    <p:extLst>
      <p:ext uri="{BB962C8B-B14F-4D97-AF65-F5344CB8AC3E}">
        <p14:creationId xmlns:p14="http://schemas.microsoft.com/office/powerpoint/2010/main" val="973025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65B04A-F05B-E841-9BED-B6E4819663B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50895A46-739A-894A-9000-B047E782EE8D}"/>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How many </a:t>
            </a:r>
            <a:r>
              <a:rPr lang="en-US" b="1" dirty="0"/>
              <a:t>moves</a:t>
            </a:r>
            <a:r>
              <a:rPr lang="en-US" dirty="0"/>
              <a:t> does it take?</a:t>
            </a:r>
          </a:p>
        </p:txBody>
      </p:sp>
      <p:pic>
        <p:nvPicPr>
          <p:cNvPr id="4" name="Picture 3">
            <a:extLst>
              <a:ext uri="{FF2B5EF4-FFF2-40B4-BE49-F238E27FC236}">
                <a16:creationId xmlns:a16="http://schemas.microsoft.com/office/drawing/2014/main" xmlns="" id="{6BC8E983-D0F0-7642-A441-A5E7237EFE30}"/>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08737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A5AF52-C452-9445-AFB0-B86AEF37B624}"/>
              </a:ext>
            </a:extLst>
          </p:cNvPr>
          <p:cNvSpPr>
            <a:spLocks noGrp="1"/>
          </p:cNvSpPr>
          <p:nvPr>
            <p:ph type="title"/>
          </p:nvPr>
        </p:nvSpPr>
        <p:spPr/>
        <p:txBody>
          <a:bodyPr/>
          <a:lstStyle/>
          <a:p>
            <a:r>
              <a:rPr lang="en-US" dirty="0"/>
              <a:t>Algorithmic analysis</a:t>
            </a:r>
          </a:p>
        </p:txBody>
      </p:sp>
      <p:graphicFrame>
        <p:nvGraphicFramePr>
          <p:cNvPr id="4" name="Content Placeholder 3">
            <a:extLst>
              <a:ext uri="{FF2B5EF4-FFF2-40B4-BE49-F238E27FC236}">
                <a16:creationId xmlns:a16="http://schemas.microsoft.com/office/drawing/2014/main" xmlns="" id="{59BD832F-E46F-6144-AB40-E5F44089AEE2}"/>
              </a:ext>
            </a:extLst>
          </p:cNvPr>
          <p:cNvGraphicFramePr>
            <a:graphicFrameLocks noGrp="1"/>
          </p:cNvGraphicFramePr>
          <p:nvPr>
            <p:ph sz="half" idx="1"/>
            <p:extLst>
              <p:ext uri="{D42A27DB-BD31-4B8C-83A1-F6EECF244321}">
                <p14:modId xmlns:p14="http://schemas.microsoft.com/office/powerpoint/2010/main" val="3515470211"/>
              </p:ext>
            </p:extLst>
          </p:nvPr>
        </p:nvGraphicFramePr>
        <p:xfrm>
          <a:off x="457200" y="1673225"/>
          <a:ext cx="4039502" cy="4707608"/>
        </p:xfrm>
        <a:graphic>
          <a:graphicData uri="http://schemas.openxmlformats.org/drawingml/2006/table">
            <a:tbl>
              <a:tblPr firstRow="1" bandRow="1">
                <a:tableStyleId>{7E9639D4-E3E2-4D34-9284-5A2195B3D0D7}</a:tableStyleId>
              </a:tblPr>
              <a:tblGrid>
                <a:gridCol w="2019751">
                  <a:extLst>
                    <a:ext uri="{9D8B030D-6E8A-4147-A177-3AD203B41FA5}">
                      <a16:colId xmlns:a16="http://schemas.microsoft.com/office/drawing/2014/main" xmlns="" val="3390371360"/>
                    </a:ext>
                  </a:extLst>
                </a:gridCol>
                <a:gridCol w="2019751">
                  <a:extLst>
                    <a:ext uri="{9D8B030D-6E8A-4147-A177-3AD203B41FA5}">
                      <a16:colId xmlns:a16="http://schemas.microsoft.com/office/drawing/2014/main" xmlns="" val="817552819"/>
                    </a:ext>
                  </a:extLst>
                </a:gridCol>
              </a:tblGrid>
              <a:tr h="588451">
                <a:tc>
                  <a:txBody>
                    <a:bodyPr/>
                    <a:lstStyle/>
                    <a:p>
                      <a:pPr algn="ctr"/>
                      <a:r>
                        <a:rPr lang="en-US" sz="2800" dirty="0" err="1"/>
                        <a:t>nDisks</a:t>
                      </a:r>
                      <a:endParaRPr lang="en-US" sz="2800" dirty="0"/>
                    </a:p>
                  </a:txBody>
                  <a:tcPr marL="105690" marR="105690" anchor="ctr">
                    <a:solidFill>
                      <a:srgbClr val="003470"/>
                    </a:solidFill>
                  </a:tcPr>
                </a:tc>
                <a:tc>
                  <a:txBody>
                    <a:bodyPr/>
                    <a:lstStyle/>
                    <a:p>
                      <a:pPr algn="ctr"/>
                      <a:r>
                        <a:rPr lang="en-US" sz="2800" dirty="0" err="1"/>
                        <a:t>nMoves</a:t>
                      </a:r>
                      <a:endParaRPr lang="en-US" sz="2800" dirty="0"/>
                    </a:p>
                  </a:txBody>
                  <a:tcPr marL="105690" marR="105690" anchor="ctr">
                    <a:solidFill>
                      <a:srgbClr val="003470"/>
                    </a:solidFill>
                  </a:tcPr>
                </a:tc>
                <a:extLst>
                  <a:ext uri="{0D108BD9-81ED-4DB2-BD59-A6C34878D82A}">
                    <a16:rowId xmlns:a16="http://schemas.microsoft.com/office/drawing/2014/main" xmlns="" val="4090959386"/>
                  </a:ext>
                </a:extLst>
              </a:tr>
              <a:tr h="588451">
                <a:tc>
                  <a:txBody>
                    <a:bodyPr/>
                    <a:lstStyle/>
                    <a:p>
                      <a:pPr algn="ctr"/>
                      <a:r>
                        <a:rPr lang="en-US" sz="2800" dirty="0">
                          <a:solidFill>
                            <a:srgbClr val="003470"/>
                          </a:solidFill>
                        </a:rPr>
                        <a:t>1</a:t>
                      </a:r>
                    </a:p>
                  </a:txBody>
                  <a:tcPr marL="105690" marR="105690" anchor="ctr"/>
                </a:tc>
                <a:tc>
                  <a:txBody>
                    <a:bodyPr/>
                    <a:lstStyle/>
                    <a:p>
                      <a:pPr algn="ctr"/>
                      <a:r>
                        <a:rPr lang="en-US" sz="2800" dirty="0">
                          <a:solidFill>
                            <a:srgbClr val="003470"/>
                          </a:solidFill>
                        </a:rPr>
                        <a:t>1</a:t>
                      </a:r>
                    </a:p>
                  </a:txBody>
                  <a:tcPr marL="105690" marR="105690" anchor="ctr"/>
                </a:tc>
                <a:extLst>
                  <a:ext uri="{0D108BD9-81ED-4DB2-BD59-A6C34878D82A}">
                    <a16:rowId xmlns:a16="http://schemas.microsoft.com/office/drawing/2014/main" xmlns="" val="817772320"/>
                  </a:ext>
                </a:extLst>
              </a:tr>
              <a:tr h="588451">
                <a:tc>
                  <a:txBody>
                    <a:bodyPr/>
                    <a:lstStyle/>
                    <a:p>
                      <a:pPr algn="ctr"/>
                      <a:r>
                        <a:rPr lang="en-US" sz="2800" dirty="0">
                          <a:solidFill>
                            <a:srgbClr val="003470"/>
                          </a:solidFill>
                        </a:rPr>
                        <a:t>2</a:t>
                      </a:r>
                    </a:p>
                  </a:txBody>
                  <a:tcPr marL="105690" marR="105690" anchor="ctr"/>
                </a:tc>
                <a:tc>
                  <a:txBody>
                    <a:bodyPr/>
                    <a:lstStyle/>
                    <a:p>
                      <a:pPr algn="ctr"/>
                      <a:r>
                        <a:rPr lang="en-US" sz="2800" dirty="0">
                          <a:solidFill>
                            <a:srgbClr val="003470"/>
                          </a:solidFill>
                        </a:rPr>
                        <a:t>3</a:t>
                      </a:r>
                    </a:p>
                  </a:txBody>
                  <a:tcPr marL="105690" marR="105690" anchor="ctr"/>
                </a:tc>
                <a:extLst>
                  <a:ext uri="{0D108BD9-81ED-4DB2-BD59-A6C34878D82A}">
                    <a16:rowId xmlns:a16="http://schemas.microsoft.com/office/drawing/2014/main" xmlns="" val="3552572173"/>
                  </a:ext>
                </a:extLst>
              </a:tr>
              <a:tr h="588451">
                <a:tc>
                  <a:txBody>
                    <a:bodyPr/>
                    <a:lstStyle/>
                    <a:p>
                      <a:pPr algn="ctr"/>
                      <a:r>
                        <a:rPr lang="en-US" sz="2800" dirty="0">
                          <a:solidFill>
                            <a:srgbClr val="003470"/>
                          </a:solidFill>
                        </a:rPr>
                        <a:t>3</a:t>
                      </a:r>
                    </a:p>
                  </a:txBody>
                  <a:tcPr marL="105690" marR="105690" anchor="ctr"/>
                </a:tc>
                <a:tc>
                  <a:txBody>
                    <a:bodyPr/>
                    <a:lstStyle/>
                    <a:p>
                      <a:pPr algn="ctr"/>
                      <a:r>
                        <a:rPr lang="en-US" sz="2800" dirty="0">
                          <a:solidFill>
                            <a:srgbClr val="003470"/>
                          </a:solidFill>
                        </a:rPr>
                        <a:t>7</a:t>
                      </a:r>
                    </a:p>
                  </a:txBody>
                  <a:tcPr marL="105690" marR="105690" anchor="ctr"/>
                </a:tc>
                <a:extLst>
                  <a:ext uri="{0D108BD9-81ED-4DB2-BD59-A6C34878D82A}">
                    <a16:rowId xmlns:a16="http://schemas.microsoft.com/office/drawing/2014/main" xmlns="" val="1842839285"/>
                  </a:ext>
                </a:extLst>
              </a:tr>
              <a:tr h="588451">
                <a:tc>
                  <a:txBody>
                    <a:bodyPr/>
                    <a:lstStyle/>
                    <a:p>
                      <a:pPr algn="ctr"/>
                      <a:r>
                        <a:rPr lang="en-US" sz="2800" dirty="0">
                          <a:solidFill>
                            <a:srgbClr val="003470"/>
                          </a:solidFill>
                        </a:rPr>
                        <a:t>4</a:t>
                      </a:r>
                    </a:p>
                  </a:txBody>
                  <a:tcPr marL="105690" marR="105690" anchor="ctr"/>
                </a:tc>
                <a:tc>
                  <a:txBody>
                    <a:bodyPr/>
                    <a:lstStyle/>
                    <a:p>
                      <a:pPr algn="ctr"/>
                      <a:r>
                        <a:rPr lang="en-US" sz="2800" dirty="0">
                          <a:solidFill>
                            <a:srgbClr val="003470"/>
                          </a:solidFill>
                        </a:rPr>
                        <a:t>15</a:t>
                      </a:r>
                    </a:p>
                  </a:txBody>
                  <a:tcPr marL="105690" marR="105690" anchor="ctr"/>
                </a:tc>
                <a:extLst>
                  <a:ext uri="{0D108BD9-81ED-4DB2-BD59-A6C34878D82A}">
                    <a16:rowId xmlns:a16="http://schemas.microsoft.com/office/drawing/2014/main" xmlns="" val="2741416133"/>
                  </a:ext>
                </a:extLst>
              </a:tr>
              <a:tr h="588451">
                <a:tc>
                  <a:txBody>
                    <a:bodyPr/>
                    <a:lstStyle/>
                    <a:p>
                      <a:pPr algn="ctr"/>
                      <a:r>
                        <a:rPr lang="en-US" sz="2800" dirty="0">
                          <a:solidFill>
                            <a:srgbClr val="003470"/>
                          </a:solidFill>
                        </a:rPr>
                        <a:t>5</a:t>
                      </a:r>
                    </a:p>
                  </a:txBody>
                  <a:tcPr marL="105690" marR="105690" anchor="ctr"/>
                </a:tc>
                <a:tc>
                  <a:txBody>
                    <a:bodyPr/>
                    <a:lstStyle/>
                    <a:p>
                      <a:pPr algn="ctr"/>
                      <a:r>
                        <a:rPr lang="en-US" sz="2800" dirty="0">
                          <a:solidFill>
                            <a:srgbClr val="003470"/>
                          </a:solidFill>
                        </a:rPr>
                        <a:t>31</a:t>
                      </a:r>
                    </a:p>
                  </a:txBody>
                  <a:tcPr marL="105690" marR="105690" anchor="ctr"/>
                </a:tc>
                <a:extLst>
                  <a:ext uri="{0D108BD9-81ED-4DB2-BD59-A6C34878D82A}">
                    <a16:rowId xmlns:a16="http://schemas.microsoft.com/office/drawing/2014/main" xmlns="" val="2100987843"/>
                  </a:ext>
                </a:extLst>
              </a:tr>
              <a:tr h="588451">
                <a:tc>
                  <a:txBody>
                    <a:bodyPr/>
                    <a:lstStyle/>
                    <a:p>
                      <a:pPr algn="ctr"/>
                      <a:r>
                        <a:rPr lang="en-US" sz="2800" dirty="0">
                          <a:solidFill>
                            <a:srgbClr val="003470"/>
                          </a:solidFill>
                        </a:rPr>
                        <a:t>6</a:t>
                      </a:r>
                    </a:p>
                  </a:txBody>
                  <a:tcPr marL="105690" marR="105690" anchor="ctr"/>
                </a:tc>
                <a:tc>
                  <a:txBody>
                    <a:bodyPr/>
                    <a:lstStyle/>
                    <a:p>
                      <a:pPr algn="ctr"/>
                      <a:r>
                        <a:rPr lang="en-US" sz="2800" dirty="0">
                          <a:solidFill>
                            <a:srgbClr val="003470"/>
                          </a:solidFill>
                        </a:rPr>
                        <a:t>64</a:t>
                      </a:r>
                    </a:p>
                  </a:txBody>
                  <a:tcPr marL="105690" marR="105690" anchor="ctr"/>
                </a:tc>
                <a:extLst>
                  <a:ext uri="{0D108BD9-81ED-4DB2-BD59-A6C34878D82A}">
                    <a16:rowId xmlns:a16="http://schemas.microsoft.com/office/drawing/2014/main" xmlns="" val="2254657998"/>
                  </a:ext>
                </a:extLst>
              </a:tr>
              <a:tr h="588451">
                <a:tc>
                  <a:txBody>
                    <a:bodyPr/>
                    <a:lstStyle/>
                    <a:p>
                      <a:pPr algn="ctr"/>
                      <a:r>
                        <a:rPr lang="en-US" sz="2800" dirty="0">
                          <a:solidFill>
                            <a:srgbClr val="003470"/>
                          </a:solidFill>
                        </a:rPr>
                        <a:t>7</a:t>
                      </a:r>
                    </a:p>
                  </a:txBody>
                  <a:tcPr marL="105690" marR="105690" anchor="ctr"/>
                </a:tc>
                <a:tc>
                  <a:txBody>
                    <a:bodyPr/>
                    <a:lstStyle/>
                    <a:p>
                      <a:pPr algn="ctr"/>
                      <a:r>
                        <a:rPr lang="en-US" sz="2800" dirty="0">
                          <a:solidFill>
                            <a:srgbClr val="003470"/>
                          </a:solidFill>
                        </a:rPr>
                        <a:t>127</a:t>
                      </a:r>
                    </a:p>
                  </a:txBody>
                  <a:tcPr marL="105690" marR="105690" anchor="ctr"/>
                </a:tc>
                <a:extLst>
                  <a:ext uri="{0D108BD9-81ED-4DB2-BD59-A6C34878D82A}">
                    <a16:rowId xmlns:a16="http://schemas.microsoft.com/office/drawing/2014/main" xmlns="" val="821629038"/>
                  </a:ext>
                </a:extLst>
              </a:tr>
            </a:tbl>
          </a:graphicData>
        </a:graphic>
      </p:graphicFrame>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xmlns="" id="{E5CE501F-2EAA-F04B-B40C-7890231DF258}"/>
                  </a:ext>
                </a:extLst>
              </p:cNvPr>
              <p:cNvSpPr>
                <a:spLocks noGrp="1"/>
              </p:cNvSpPr>
              <p:nvPr>
                <p:ph sz="half" idx="2"/>
              </p:nvPr>
            </p:nvSpPr>
            <p:spPr/>
            <p:txBody>
              <a:bodyPr/>
              <a:lstStyle/>
              <a:p>
                <a:pPr marL="0" indent="0">
                  <a:buNone/>
                </a:pPr>
                <a:endParaRPr lang="en-US" dirty="0"/>
              </a:p>
              <a:p>
                <a:pPr marL="0" indent="0">
                  <a:buNone/>
                </a:pPr>
                <a:endParaRPr lang="en-US" dirty="0"/>
              </a:p>
              <a:p>
                <a:pPr marL="0" indent="0" algn="ctr">
                  <a:buNone/>
                </a:pPr>
                <a:r>
                  <a:rPr lang="en-US" dirty="0"/>
                  <a:t>Notice any</a:t>
                </a:r>
              </a:p>
              <a:p>
                <a:pPr marL="0" indent="0" algn="ctr">
                  <a:buNone/>
                </a:pPr>
                <a:r>
                  <a:rPr lang="en-US" b="1" dirty="0"/>
                  <a:t>patterns</a:t>
                </a:r>
                <a:r>
                  <a:rPr lang="en-US" dirty="0"/>
                  <a:t>?</a:t>
                </a:r>
              </a:p>
              <a:p>
                <a:pPr marL="0" indent="0" algn="ctr">
                  <a:buNone/>
                </a:pPr>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𝑛𝑀𝑜𝑣𝑒𝑠</m:t>
                      </m:r>
                      <m:r>
                        <a:rPr lang="en-US" b="0" i="1" smtClean="0">
                          <a:latin typeface="Cambria Math" panose="02040503050406030204" pitchFamily="18" charset="0"/>
                        </a:rPr>
                        <m:t>=</m:t>
                      </m:r>
                      <m:sSup>
                        <m:sSupPr>
                          <m:ctrlPr>
                            <a:rPr lang="en-US" b="0" i="1" smtClean="0">
                              <a:latin typeface="Cambria Math"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𝑛𝐷𝑖𝑠𝑘𝑠</m:t>
                          </m:r>
                        </m:sup>
                      </m:sSup>
                      <m:r>
                        <a:rPr lang="en-US" b="0" i="1" smtClean="0">
                          <a:latin typeface="Cambria Math" panose="02040503050406030204" pitchFamily="18" charset="0"/>
                        </a:rPr>
                        <m:t>−1</m:t>
                      </m:r>
                    </m:oMath>
                  </m:oMathPara>
                </a14:m>
                <a:endParaRPr lang="en-US" dirty="0"/>
              </a:p>
            </p:txBody>
          </p:sp>
        </mc:Choice>
        <mc:Fallback xmlns="">
          <p:sp>
            <p:nvSpPr>
              <p:cNvPr id="5" name="Content Placeholder 4">
                <a:extLst>
                  <a:ext uri="{FF2B5EF4-FFF2-40B4-BE49-F238E27FC236}">
                    <a16:creationId xmlns:a16="http://schemas.microsoft.com/office/drawing/2014/main" id="{E5CE501F-2EAA-F04B-B40C-7890231DF258}"/>
                  </a:ext>
                </a:extLst>
              </p:cNvPr>
              <p:cNvSpPr>
                <a:spLocks noGrp="1" noRot="1" noChangeAspect="1" noMove="1" noResize="1" noEditPoints="1" noAdjustHandles="1" noChangeArrowheads="1" noChangeShapeType="1" noTextEdit="1"/>
              </p:cNvSpPr>
              <p:nvPr>
                <p:ph sz="half" idx="2"/>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96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A9A9A9"/>
                                      </p:to>
                                    </p:animClr>
                                  </p:sub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rgbClr val="A9A9A9"/>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185B62-3F40-DE46-891A-F394B4F5A7EB}"/>
              </a:ext>
            </a:extLst>
          </p:cNvPr>
          <p:cNvSpPr>
            <a:spLocks noGrp="1"/>
          </p:cNvSpPr>
          <p:nvPr>
            <p:ph type="title"/>
          </p:nvPr>
        </p:nvSpPr>
        <p:spPr/>
        <p:txBody>
          <a:bodyPr/>
          <a:lstStyle/>
          <a:p>
            <a:r>
              <a:rPr lang="en-US" dirty="0"/>
              <a:t>So… when will the </a:t>
            </a:r>
            <a:r>
              <a:rPr lang="en-US" b="1" dirty="0"/>
              <a:t>world end</a:t>
            </a:r>
            <a:r>
              <a:rPr lang="en-US" dirty="0"/>
              <a:t>?</a:t>
            </a:r>
          </a:p>
        </p:txBody>
      </p:sp>
      <p:sp>
        <p:nvSpPr>
          <p:cNvPr id="5" name="Content Placeholder 4">
            <a:extLst>
              <a:ext uri="{FF2B5EF4-FFF2-40B4-BE49-F238E27FC236}">
                <a16:creationId xmlns:a16="http://schemas.microsoft.com/office/drawing/2014/main" xmlns="" id="{D87922D7-9828-804F-92D6-6CCCE37DF86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xmlns="" id="{5C95D27E-72D6-2345-A245-13DC74525681}"/>
              </a:ext>
            </a:extLst>
          </p:cNvPr>
          <p:cNvPicPr>
            <a:picLocks noChangeAspect="1"/>
          </p:cNvPicPr>
          <p:nvPr/>
        </p:nvPicPr>
        <p:blipFill>
          <a:blip r:embed="rId3"/>
          <a:stretch>
            <a:fillRect/>
          </a:stretch>
        </p:blipFill>
        <p:spPr>
          <a:xfrm>
            <a:off x="2421805" y="1601692"/>
            <a:ext cx="4300390" cy="4875308"/>
          </a:xfrm>
          <a:prstGeom prst="rect">
            <a:avLst/>
          </a:prstGeom>
        </p:spPr>
      </p:pic>
    </p:spTree>
    <p:extLst>
      <p:ext uri="{BB962C8B-B14F-4D97-AF65-F5344CB8AC3E}">
        <p14:creationId xmlns:p14="http://schemas.microsoft.com/office/powerpoint/2010/main" val="3860188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185B62-3F40-DE46-891A-F394B4F5A7EB}"/>
              </a:ext>
            </a:extLst>
          </p:cNvPr>
          <p:cNvSpPr>
            <a:spLocks noGrp="1"/>
          </p:cNvSpPr>
          <p:nvPr>
            <p:ph type="title"/>
          </p:nvPr>
        </p:nvSpPr>
        <p:spPr/>
        <p:txBody>
          <a:bodyPr/>
          <a:lstStyle/>
          <a:p>
            <a:r>
              <a:rPr lang="en-US" dirty="0"/>
              <a:t>How about using a </a:t>
            </a:r>
            <a:r>
              <a:rPr lang="en-US" b="1" dirty="0"/>
              <a:t>laptop</a:t>
            </a:r>
            <a:r>
              <a:rPr lang="en-US" dirty="0"/>
              <a:t>?</a:t>
            </a:r>
          </a:p>
        </p:txBody>
      </p:sp>
      <p:pic>
        <p:nvPicPr>
          <p:cNvPr id="4" name="Content Placeholder 3">
            <a:extLst>
              <a:ext uri="{FF2B5EF4-FFF2-40B4-BE49-F238E27FC236}">
                <a16:creationId xmlns:a16="http://schemas.microsoft.com/office/drawing/2014/main" xmlns="" id="{DD6146BC-A88F-0B45-805E-00887D20A9E7}"/>
              </a:ext>
            </a:extLst>
          </p:cNvPr>
          <p:cNvPicPr>
            <a:picLocks noGrp="1" noChangeAspect="1"/>
          </p:cNvPicPr>
          <p:nvPr>
            <p:ph idx="1"/>
          </p:nvPr>
        </p:nvPicPr>
        <p:blipFill>
          <a:blip r:embed="rId3"/>
          <a:stretch>
            <a:fillRect/>
          </a:stretch>
        </p:blipFill>
        <p:spPr>
          <a:xfrm>
            <a:off x="919633" y="1600200"/>
            <a:ext cx="7304734" cy="4876800"/>
          </a:xfrm>
        </p:spPr>
      </p:pic>
    </p:spTree>
    <p:extLst>
      <p:ext uri="{BB962C8B-B14F-4D97-AF65-F5344CB8AC3E}">
        <p14:creationId xmlns:p14="http://schemas.microsoft.com/office/powerpoint/2010/main" val="1699987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DE0882-2A44-A446-9D3E-B109CE663D94}"/>
              </a:ext>
            </a:extLst>
          </p:cNvPr>
          <p:cNvSpPr>
            <a:spLocks noGrp="1"/>
          </p:cNvSpPr>
          <p:nvPr>
            <p:ph type="title"/>
          </p:nvPr>
        </p:nvSpPr>
        <p:spPr/>
        <p:txBody>
          <a:bodyPr/>
          <a:lstStyle/>
          <a:p>
            <a:r>
              <a:rPr lang="en-US" dirty="0"/>
              <a:t>Basic structure of a recursive algorithm</a:t>
            </a:r>
          </a:p>
        </p:txBody>
      </p:sp>
      <p:sp>
        <p:nvSpPr>
          <p:cNvPr id="3" name="Content Placeholder 2">
            <a:extLst>
              <a:ext uri="{FF2B5EF4-FFF2-40B4-BE49-F238E27FC236}">
                <a16:creationId xmlns:a16="http://schemas.microsoft.com/office/drawing/2014/main" xmlns="" id="{51ECEBB0-60E0-8941-9E28-87B1D12708D1}"/>
              </a:ext>
            </a:extLst>
          </p:cNvPr>
          <p:cNvSpPr>
            <a:spLocks noGrp="1"/>
          </p:cNvSpPr>
          <p:nvPr>
            <p:ph idx="1"/>
          </p:nvPr>
        </p:nvSpPr>
        <p:spPr/>
        <p:txBody>
          <a:bodyPr/>
          <a:lstStyle/>
          <a:p>
            <a:r>
              <a:rPr lang="en-US" b="1" dirty="0"/>
              <a:t>A base case</a:t>
            </a:r>
            <a:r>
              <a:rPr lang="en-US" dirty="0"/>
              <a:t>: what to do in the simplest possible case (i.e. when you have a single disk)</a:t>
            </a:r>
          </a:p>
          <a:p>
            <a:r>
              <a:rPr lang="en-US" b="1" dirty="0"/>
              <a:t>A recursive step</a:t>
            </a:r>
            <a:r>
              <a:rPr lang="en-US" dirty="0"/>
              <a:t>: break the original problem into one or more smaller problems, and solve that (saving the intermediate result)</a:t>
            </a:r>
          </a:p>
        </p:txBody>
      </p:sp>
    </p:spTree>
    <p:extLst>
      <p:ext uri="{BB962C8B-B14F-4D97-AF65-F5344CB8AC3E}">
        <p14:creationId xmlns:p14="http://schemas.microsoft.com/office/powerpoint/2010/main" val="52739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0D97DB-2C59-D044-89C9-803736CE5C59}"/>
              </a:ext>
            </a:extLst>
          </p:cNvPr>
          <p:cNvSpPr>
            <a:spLocks noGrp="1"/>
          </p:cNvSpPr>
          <p:nvPr>
            <p:ph type="title"/>
          </p:nvPr>
        </p:nvSpPr>
        <p:spPr/>
        <p:txBody>
          <a:bodyPr>
            <a:normAutofit/>
          </a:bodyPr>
          <a:lstStyle/>
          <a:p>
            <a:r>
              <a:rPr lang="en-US" b="1" dirty="0"/>
              <a:t>Demo</a:t>
            </a:r>
            <a:r>
              <a:rPr lang="en-US" dirty="0"/>
              <a:t>: Towers of Hanoi in Python</a:t>
            </a:r>
          </a:p>
        </p:txBody>
      </p:sp>
      <p:grpSp>
        <p:nvGrpSpPr>
          <p:cNvPr id="4" name="Group 3">
            <a:extLst>
              <a:ext uri="{FF2B5EF4-FFF2-40B4-BE49-F238E27FC236}">
                <a16:creationId xmlns:a16="http://schemas.microsoft.com/office/drawing/2014/main" xmlns="" id="{01B03157-37A4-224D-A9E7-A23BFD6767B5}"/>
              </a:ext>
            </a:extLst>
          </p:cNvPr>
          <p:cNvGrpSpPr/>
          <p:nvPr/>
        </p:nvGrpSpPr>
        <p:grpSpPr>
          <a:xfrm>
            <a:off x="2056463" y="1874621"/>
            <a:ext cx="4951562" cy="3802745"/>
            <a:chOff x="2096219" y="2052401"/>
            <a:chExt cx="4951562" cy="3802745"/>
          </a:xfrm>
        </p:grpSpPr>
        <p:pic>
          <p:nvPicPr>
            <p:cNvPr id="5" name="Picture 4">
              <a:extLst>
                <a:ext uri="{FF2B5EF4-FFF2-40B4-BE49-F238E27FC236}">
                  <a16:creationId xmlns:a16="http://schemas.microsoft.com/office/drawing/2014/main" xmlns="" id="{1BDE47CC-15CC-B242-8025-76596C5664DB}"/>
                </a:ext>
              </a:extLst>
            </p:cNvPr>
            <p:cNvPicPr>
              <a:picLocks noChangeAspect="1"/>
            </p:cNvPicPr>
            <p:nvPr/>
          </p:nvPicPr>
          <p:blipFill rotWithShape="1">
            <a:blip r:embed="rId3"/>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xmlns="" id="{89F1CD94-249A-5F45-8E86-F70DE8A14B10}"/>
                </a:ext>
              </a:extLst>
            </p:cNvPr>
            <p:cNvPicPr>
              <a:picLocks noChangeAspect="1"/>
            </p:cNvPicPr>
            <p:nvPr/>
          </p:nvPicPr>
          <p:blipFill rotWithShape="1">
            <a:blip r:embed="rId3"/>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3286669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276182-16CD-9C43-A8C3-E5ACE08F044D}"/>
              </a:ext>
            </a:extLst>
          </p:cNvPr>
          <p:cNvSpPr>
            <a:spLocks noGrp="1"/>
          </p:cNvSpPr>
          <p:nvPr>
            <p:ph type="title"/>
          </p:nvPr>
        </p:nvSpPr>
        <p:spPr/>
        <p:txBody>
          <a:bodyPr/>
          <a:lstStyle/>
          <a:p>
            <a:r>
              <a:rPr lang="en-US" dirty="0"/>
              <a:t>Recursion themes</a:t>
            </a:r>
          </a:p>
        </p:txBody>
      </p:sp>
      <p:sp>
        <p:nvSpPr>
          <p:cNvPr id="3" name="Content Placeholder 2">
            <a:extLst>
              <a:ext uri="{FF2B5EF4-FFF2-40B4-BE49-F238E27FC236}">
                <a16:creationId xmlns:a16="http://schemas.microsoft.com/office/drawing/2014/main" xmlns="" id="{FC2F93BE-1CD5-6347-A610-A3BBA3A80A75}"/>
              </a:ext>
            </a:extLst>
          </p:cNvPr>
          <p:cNvSpPr>
            <a:spLocks noGrp="1"/>
          </p:cNvSpPr>
          <p:nvPr>
            <p:ph idx="1"/>
          </p:nvPr>
        </p:nvSpPr>
        <p:spPr/>
        <p:txBody>
          <a:bodyPr/>
          <a:lstStyle/>
          <a:p>
            <a:r>
              <a:rPr lang="en-US" dirty="0"/>
              <a:t>“Looping </a:t>
            </a:r>
            <a:r>
              <a:rPr lang="en-US" b="1" dirty="0"/>
              <a:t>without a loop</a:t>
            </a:r>
            <a:r>
              <a:rPr lang="en-US" dirty="0"/>
              <a:t>”</a:t>
            </a:r>
          </a:p>
          <a:p>
            <a:r>
              <a:rPr lang="en-US" dirty="0"/>
              <a:t>“A function that </a:t>
            </a:r>
            <a:r>
              <a:rPr lang="en-US" b="1" dirty="0"/>
              <a:t>calls itself </a:t>
            </a:r>
            <a:r>
              <a:rPr lang="en-US" dirty="0"/>
              <a:t>as part of its definition”</a:t>
            </a:r>
          </a:p>
          <a:p>
            <a:r>
              <a:rPr lang="en-US" dirty="0"/>
              <a:t>“Solving a problem by solving </a:t>
            </a:r>
            <a:r>
              <a:rPr lang="en-US" b="1" dirty="0"/>
              <a:t>smaller instances</a:t>
            </a:r>
            <a:r>
              <a:rPr lang="en-US" dirty="0"/>
              <a:t>”</a:t>
            </a:r>
          </a:p>
          <a:p>
            <a:r>
              <a:rPr lang="en-US" dirty="0"/>
              <a:t>Key components of all three:</a:t>
            </a:r>
          </a:p>
          <a:p>
            <a:pPr lvl="1"/>
            <a:r>
              <a:rPr lang="en-US" dirty="0"/>
              <a:t>a recursive step (i.e. knowing when to split)</a:t>
            </a:r>
          </a:p>
          <a:p>
            <a:pPr lvl="1"/>
            <a:r>
              <a:rPr lang="en-US" dirty="0"/>
              <a:t>a “base case” (i.e. knowing when to stop)</a:t>
            </a:r>
          </a:p>
        </p:txBody>
      </p:sp>
    </p:spTree>
    <p:extLst>
      <p:ext uri="{BB962C8B-B14F-4D97-AF65-F5344CB8AC3E}">
        <p14:creationId xmlns:p14="http://schemas.microsoft.com/office/powerpoint/2010/main" val="5946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xmlns="" id="{BEEDD058-F29D-5040-8139-9F202FED6AFA}"/>
              </a:ext>
            </a:extLst>
          </p:cNvPr>
          <p:cNvPicPr>
            <a:picLocks noGrp="1" noChangeAspect="1"/>
          </p:cNvPicPr>
          <p:nvPr>
            <p:ph idx="1"/>
          </p:nvPr>
        </p:nvPicPr>
        <p:blipFill>
          <a:blip r:embed="rId2"/>
          <a:stretch>
            <a:fillRect/>
          </a:stretch>
        </p:blipFill>
        <p:spPr>
          <a:xfrm>
            <a:off x="457200" y="1053118"/>
            <a:ext cx="8229599" cy="5970964"/>
          </a:xfrm>
        </p:spPr>
      </p:pic>
    </p:spTree>
    <p:extLst>
      <p:ext uri="{BB962C8B-B14F-4D97-AF65-F5344CB8AC3E}">
        <p14:creationId xmlns:p14="http://schemas.microsoft.com/office/powerpoint/2010/main" val="1872969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xmlns="" id="{BEEDD058-F29D-5040-8139-9F202FED6AFA}"/>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457200" y="1053118"/>
            <a:ext cx="8229599" cy="5970964"/>
          </a:xfrm>
        </p:spPr>
      </p:pic>
      <p:pic>
        <p:nvPicPr>
          <p:cNvPr id="4" name="Content Placeholder 4">
            <a:extLst>
              <a:ext uri="{FF2B5EF4-FFF2-40B4-BE49-F238E27FC236}">
                <a16:creationId xmlns:a16="http://schemas.microsoft.com/office/drawing/2014/main" xmlns="" id="{04DF9D05-A97A-FD44-A9DD-9CB38E613486}"/>
              </a:ext>
            </a:extLst>
          </p:cNvPr>
          <p:cNvPicPr>
            <a:picLocks noChangeAspect="1"/>
          </p:cNvPicPr>
          <p:nvPr/>
        </p:nvPicPr>
        <p:blipFill rotWithShape="1">
          <a:blip r:embed="rId3">
            <a:clrChange>
              <a:clrFrom>
                <a:srgbClr val="FFFFFF"/>
              </a:clrFrom>
              <a:clrTo>
                <a:srgbClr val="FFFFFF">
                  <a:alpha val="0"/>
                </a:srgbClr>
              </a:clrTo>
            </a:clrChange>
          </a:blip>
          <a:srcRect l="16160" t="11946" r="31390" b="82688"/>
          <a:stretch/>
        </p:blipFill>
        <p:spPr>
          <a:xfrm>
            <a:off x="1787236" y="1766454"/>
            <a:ext cx="4316244" cy="320398"/>
          </a:xfrm>
          <a:prstGeom prst="rect">
            <a:avLst/>
          </a:prstGeom>
          <a:effectLst>
            <a:glow rad="101600">
              <a:srgbClr val="FFC000">
                <a:alpha val="60000"/>
              </a:srgbClr>
            </a:glow>
          </a:effectLst>
        </p:spPr>
      </p:pic>
      <p:pic>
        <p:nvPicPr>
          <p:cNvPr id="6" name="Content Placeholder 4">
            <a:extLst>
              <a:ext uri="{FF2B5EF4-FFF2-40B4-BE49-F238E27FC236}">
                <a16:creationId xmlns:a16="http://schemas.microsoft.com/office/drawing/2014/main" xmlns="" id="{07AEA6A7-BB48-CD4B-BB45-58FC70519914}"/>
              </a:ext>
            </a:extLst>
          </p:cNvPr>
          <p:cNvPicPr>
            <a:picLocks noChangeAspect="1"/>
          </p:cNvPicPr>
          <p:nvPr/>
        </p:nvPicPr>
        <p:blipFill rotWithShape="1">
          <a:blip r:embed="rId3">
            <a:clrChange>
              <a:clrFrom>
                <a:srgbClr val="FFFFFF"/>
              </a:clrFrom>
              <a:clrTo>
                <a:srgbClr val="FFFFFF">
                  <a:alpha val="0"/>
                </a:srgbClr>
              </a:clrTo>
            </a:clrChange>
          </a:blip>
          <a:srcRect l="23484" t="23711" r="21440" b="70929"/>
          <a:stretch/>
        </p:blipFill>
        <p:spPr>
          <a:xfrm>
            <a:off x="2389909" y="2468879"/>
            <a:ext cx="4532604" cy="320041"/>
          </a:xfrm>
          <a:prstGeom prst="rect">
            <a:avLst/>
          </a:prstGeom>
          <a:effectLst>
            <a:glow rad="101600">
              <a:srgbClr val="FFC000">
                <a:alpha val="60000"/>
              </a:srgbClr>
            </a:glow>
          </a:effectLst>
        </p:spPr>
      </p:pic>
      <p:pic>
        <p:nvPicPr>
          <p:cNvPr id="7" name="Content Placeholder 4">
            <a:extLst>
              <a:ext uri="{FF2B5EF4-FFF2-40B4-BE49-F238E27FC236}">
                <a16:creationId xmlns:a16="http://schemas.microsoft.com/office/drawing/2014/main" xmlns="" id="{F72DAA8A-C7CB-6B49-B96C-7C9C187A39BD}"/>
              </a:ext>
            </a:extLst>
          </p:cNvPr>
          <p:cNvPicPr>
            <a:picLocks noChangeAspect="1"/>
          </p:cNvPicPr>
          <p:nvPr/>
        </p:nvPicPr>
        <p:blipFill rotWithShape="1">
          <a:blip r:embed="rId3">
            <a:clrChange>
              <a:clrFrom>
                <a:srgbClr val="FFFFFF"/>
              </a:clrFrom>
              <a:clrTo>
                <a:srgbClr val="FFFFFF">
                  <a:alpha val="0"/>
                </a:srgbClr>
              </a:clrTo>
            </a:clrChange>
          </a:blip>
          <a:srcRect l="23484" t="36191" r="21440" b="58772"/>
          <a:stretch/>
        </p:blipFill>
        <p:spPr>
          <a:xfrm>
            <a:off x="2389909" y="3214082"/>
            <a:ext cx="4532604" cy="300782"/>
          </a:xfrm>
          <a:prstGeom prst="rect">
            <a:avLst/>
          </a:prstGeom>
          <a:effectLst>
            <a:glow rad="101600">
              <a:srgbClr val="FFC000">
                <a:alpha val="60000"/>
              </a:srgbClr>
            </a:glow>
          </a:effectLst>
        </p:spPr>
      </p:pic>
    </p:spTree>
    <p:extLst>
      <p:ext uri="{BB962C8B-B14F-4D97-AF65-F5344CB8AC3E}">
        <p14:creationId xmlns:p14="http://schemas.microsoft.com/office/powerpoint/2010/main" val="1185895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0A36C09-67E6-BB48-A7F4-11A2E5D65D8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actually happens</a:t>
            </a:r>
            <a:r>
              <a:rPr lang="en-US" b="1" dirty="0"/>
              <a:t> in memory </a:t>
            </a:r>
          </a:p>
          <a:p>
            <a:pPr marL="0" indent="0" algn="ctr">
              <a:buNone/>
            </a:pPr>
            <a:r>
              <a:rPr lang="en-US" dirty="0"/>
              <a:t>when you </a:t>
            </a:r>
            <a:r>
              <a:rPr lang="en-US" b="1" dirty="0"/>
              <a:t>call a function</a:t>
            </a:r>
            <a:r>
              <a:rPr lang="en-US" dirty="0"/>
              <a:t>?</a:t>
            </a:r>
          </a:p>
        </p:txBody>
      </p:sp>
      <p:pic>
        <p:nvPicPr>
          <p:cNvPr id="4" name="Picture 3">
            <a:extLst>
              <a:ext uri="{FF2B5EF4-FFF2-40B4-BE49-F238E27FC236}">
                <a16:creationId xmlns:a16="http://schemas.microsoft.com/office/drawing/2014/main" xmlns="" id="{EFF72D4A-34FE-634A-B29A-A505678FBEFD}"/>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55066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7B2780-EA6B-3747-AEB9-C7AD3C61B8F1}"/>
              </a:ext>
            </a:extLst>
          </p:cNvPr>
          <p:cNvSpPr>
            <a:spLocks noGrp="1"/>
          </p:cNvSpPr>
          <p:nvPr>
            <p:ph type="title"/>
          </p:nvPr>
        </p:nvSpPr>
        <p:spPr/>
        <p:txBody>
          <a:bodyPr/>
          <a:lstStyle/>
          <a:p>
            <a:r>
              <a:rPr lang="en-US" dirty="0"/>
              <a:t>Towers of Hanoi</a:t>
            </a:r>
          </a:p>
        </p:txBody>
      </p:sp>
      <p:sp>
        <p:nvSpPr>
          <p:cNvPr id="3" name="Content Placeholder 2">
            <a:extLst>
              <a:ext uri="{FF2B5EF4-FFF2-40B4-BE49-F238E27FC236}">
                <a16:creationId xmlns:a16="http://schemas.microsoft.com/office/drawing/2014/main" xmlns="" id="{4582C4B4-AA7C-3342-B16F-4DBD681A4D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0DE1333E-7E3E-A44A-9AEF-7CEAD09E5B43}"/>
              </a:ext>
            </a:extLst>
          </p:cNvPr>
          <p:cNvPicPr>
            <a:picLocks noChangeAspect="1"/>
          </p:cNvPicPr>
          <p:nvPr/>
        </p:nvPicPr>
        <p:blipFill>
          <a:blip r:embed="rId2"/>
          <a:stretch>
            <a:fillRect/>
          </a:stretch>
        </p:blipFill>
        <p:spPr>
          <a:xfrm>
            <a:off x="1797050" y="2368550"/>
            <a:ext cx="5549900" cy="2120900"/>
          </a:xfrm>
          <a:prstGeom prst="rect">
            <a:avLst/>
          </a:prstGeom>
        </p:spPr>
      </p:pic>
    </p:spTree>
    <p:extLst>
      <p:ext uri="{BB962C8B-B14F-4D97-AF65-F5344CB8AC3E}">
        <p14:creationId xmlns:p14="http://schemas.microsoft.com/office/powerpoint/2010/main" val="67465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latin typeface="Courier" pitchFamily="2" charset="0"/>
              </a:rPr>
              <a:t>def f1(a):</a:t>
            </a:r>
          </a:p>
          <a:p>
            <a:pPr marL="0" indent="0">
              <a:buNone/>
            </a:pPr>
            <a:r>
              <a:rPr lang="en-US" sz="2400" dirty="0">
                <a:latin typeface="Courier" pitchFamily="2" charset="0"/>
              </a:rPr>
              <a:t>	y = f2(a+1)</a:t>
            </a:r>
          </a:p>
          <a:p>
            <a:pPr marL="0" indent="0">
              <a:buNone/>
            </a:pPr>
            <a:r>
              <a:rPr lang="en-US" sz="2400" dirty="0">
                <a:latin typeface="Courier" pitchFamily="2" charset="0"/>
              </a:rPr>
              <a:t>	return y</a:t>
            </a:r>
          </a:p>
          <a:p>
            <a:pPr marL="0" indent="0">
              <a:buNone/>
            </a:pPr>
            <a:endParaRPr lang="en-US" sz="2400" dirty="0">
              <a:latin typeface="Courier" pitchFamily="2" charset="0"/>
            </a:endParaRPr>
          </a:p>
          <a:p>
            <a:pPr marL="0" indent="0">
              <a:buNone/>
            </a:pPr>
            <a:r>
              <a:rPr lang="en-US" sz="2400" dirty="0">
                <a:latin typeface="Courier" pitchFamily="2" charset="0"/>
              </a:rPr>
              <a:t>def f2(b):</a:t>
            </a:r>
          </a:p>
          <a:p>
            <a:pPr marL="0" indent="0">
              <a:buNone/>
            </a:pPr>
            <a:r>
              <a:rPr lang="en-US" sz="2400" dirty="0">
                <a:latin typeface="Courier" pitchFamily="2" charset="0"/>
              </a:rPr>
              <a:t>	z = b</a:t>
            </a:r>
          </a:p>
          <a:p>
            <a:pPr marL="0" indent="0">
              <a:buNone/>
            </a:pPr>
            <a:r>
              <a:rPr lang="en-US" sz="2400" dirty="0">
                <a:latin typeface="Courier" pitchFamily="2" charset="0"/>
              </a:rPr>
              <a:t>	if (z &gt; 2):</a:t>
            </a:r>
          </a:p>
          <a:p>
            <a:pPr marL="0" indent="0">
              <a:buNone/>
            </a:pPr>
            <a:r>
              <a:rPr lang="en-US" sz="2400" dirty="0">
                <a:latin typeface="Courier" pitchFamily="2" charset="0"/>
              </a:rPr>
              <a:t>		z = z/2 </a:t>
            </a:r>
          </a:p>
          <a:p>
            <a:pPr marL="0" indent="0">
              <a:buNone/>
            </a:pPr>
            <a:r>
              <a:rPr lang="en-US" sz="2400" dirty="0">
                <a:latin typeface="Courier" pitchFamily="2" charset="0"/>
              </a:rPr>
              <a:t>	return b^2</a:t>
            </a:r>
          </a:p>
          <a:p>
            <a:pPr marL="0" indent="0">
              <a:buNone/>
            </a:pPr>
            <a:endParaRPr lang="en-US" sz="2400" dirty="0">
              <a:latin typeface="Courier" pitchFamily="2" charset="0"/>
            </a:endParaRPr>
          </a:p>
          <a:p>
            <a:pPr marL="0" indent="0">
              <a:buNone/>
            </a:pPr>
            <a:r>
              <a:rPr lang="en-US" sz="2400" dirty="0">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a:p>
        </p:txBody>
      </p:sp>
    </p:spTree>
    <p:extLst>
      <p:ext uri="{BB962C8B-B14F-4D97-AF65-F5344CB8AC3E}">
        <p14:creationId xmlns:p14="http://schemas.microsoft.com/office/powerpoint/2010/main" val="1492628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latin typeface="Courier" pitchFamily="2" charset="0"/>
            </a:endParaRPr>
          </a:p>
          <a:p>
            <a:pPr marL="0" indent="0">
              <a:buNone/>
            </a:pPr>
            <a:r>
              <a:rPr lang="en-US" sz="2400" dirty="0">
                <a:effectLst>
                  <a:glow rad="101600">
                    <a:srgbClr val="FFC000">
                      <a:alpha val="60000"/>
                    </a:srgbClr>
                  </a:glow>
                </a:effectLst>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a:p>
        </p:txBody>
      </p:sp>
    </p:spTree>
    <p:extLst>
      <p:ext uri="{BB962C8B-B14F-4D97-AF65-F5344CB8AC3E}">
        <p14:creationId xmlns:p14="http://schemas.microsoft.com/office/powerpoint/2010/main" val="1842903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a:t>
            </a:r>
            <a:r>
              <a:rPr lang="en-US" sz="2400" dirty="0">
                <a:latin typeface="Courier" pitchFamily="2" charset="0"/>
              </a:rPr>
              <a:t> </a:t>
            </a:r>
            <a:r>
              <a:rPr lang="en-US" sz="2400" dirty="0">
                <a:effectLst>
                  <a:glow rad="101600">
                    <a:srgbClr val="FFC000">
                      <a:alpha val="60000"/>
                    </a:srgbClr>
                  </a:glow>
                </a:effectLst>
                <a:latin typeface="Courier" pitchFamily="2" charset="0"/>
              </a:rPr>
              <a:t>f1</a:t>
            </a:r>
            <a:r>
              <a:rPr lang="en-US" sz="2400" dirty="0">
                <a:solidFill>
                  <a:schemeClr val="bg1">
                    <a:lumMod val="75000"/>
                  </a:schemeClr>
                </a:solidFill>
                <a:latin typeface="Courier" pitchFamily="2" charset="0"/>
              </a:rPr>
              <a:t>(a):</a:t>
            </a:r>
          </a:p>
          <a:p>
            <a:pPr marL="0" indent="0">
              <a:buNone/>
            </a:pPr>
            <a:r>
              <a:rPr lang="en-US" sz="2400" dirty="0">
                <a:latin typeface="Courier" pitchFamily="2" charset="0"/>
              </a:rPr>
              <a:t>	</a:t>
            </a:r>
            <a:r>
              <a:rPr lang="en-US" sz="2400" dirty="0">
                <a:effectLst>
                  <a:glow rad="101600">
                    <a:srgbClr val="FFC000">
                      <a:alpha val="60000"/>
                    </a:srgbClr>
                  </a:glow>
                </a:effectLst>
                <a:latin typeface="Courier" pitchFamily="2" charset="0"/>
              </a:rPr>
              <a:t>y</a:t>
            </a:r>
            <a:r>
              <a:rPr lang="en-US" sz="2400" dirty="0">
                <a:latin typeface="Courier" pitchFamily="2" charset="0"/>
              </a:rPr>
              <a:t> </a:t>
            </a:r>
            <a:r>
              <a:rPr lang="en-US" sz="2400" dirty="0">
                <a:solidFill>
                  <a:schemeClr val="bg1">
                    <a:lumMod val="75000"/>
                  </a:schemeClr>
                </a:solidFill>
                <a:latin typeface="Courier" pitchFamily="2" charset="0"/>
              </a:rPr>
              <a:t>=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a:t>
            </a:r>
            <a:r>
              <a:rPr lang="en-US" sz="2400" dirty="0">
                <a:effectLst>
                  <a:glow rad="101600">
                    <a:srgbClr val="FFC000">
                      <a:alpha val="60000"/>
                    </a:srgbClr>
                  </a:glow>
                </a:effectLst>
                <a:latin typeface="Courier" pitchFamily="2" charset="0"/>
              </a:rPr>
              <a:t>3</a:t>
            </a:r>
            <a:r>
              <a:rPr lang="en-US" sz="2400" dirty="0">
                <a:solidFill>
                  <a:schemeClr val="bg1">
                    <a:lumMod val="75000"/>
                  </a:schemeClr>
                </a:solidFill>
                <a:latin typeface="Courier" pitchFamily="2" charset="0"/>
              </a:rPr>
              <a:t>)</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a:p>
        </p:txBody>
      </p:sp>
      <p:sp>
        <p:nvSpPr>
          <p:cNvPr id="6" name="Rounded Rectangle 5">
            <a:extLst>
              <a:ext uri="{FF2B5EF4-FFF2-40B4-BE49-F238E27FC236}">
                <a16:creationId xmlns:a16="http://schemas.microsoft.com/office/drawing/2014/main" xmlns="" id="{8E632C52-CA97-5944-8ECD-E4F4F302F37A}"/>
              </a:ext>
            </a:extLst>
          </p:cNvPr>
          <p:cNvSpPr/>
          <p:nvPr/>
        </p:nvSpPr>
        <p:spPr>
          <a:xfrm>
            <a:off x="5153891" y="5195454"/>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f1(3): y</a:t>
            </a:r>
          </a:p>
        </p:txBody>
      </p:sp>
    </p:spTree>
    <p:extLst>
      <p:ext uri="{BB962C8B-B14F-4D97-AF65-F5344CB8AC3E}">
        <p14:creationId xmlns:p14="http://schemas.microsoft.com/office/powerpoint/2010/main" val="524803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a:t>
            </a:r>
            <a:r>
              <a:rPr lang="en-US" sz="2400" dirty="0">
                <a:effectLst>
                  <a:glow rad="101600">
                    <a:srgbClr val="FFC000">
                      <a:alpha val="60000"/>
                    </a:srgbClr>
                  </a:glow>
                </a:effectLst>
                <a:latin typeface="Courier" pitchFamily="2" charset="0"/>
              </a:rPr>
              <a:t>f2(a+1)</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a:p>
        </p:txBody>
      </p:sp>
      <p:sp>
        <p:nvSpPr>
          <p:cNvPr id="10" name="Rounded Rectangle 9">
            <a:extLst>
              <a:ext uri="{FF2B5EF4-FFF2-40B4-BE49-F238E27FC236}">
                <a16:creationId xmlns:a16="http://schemas.microsoft.com/office/drawing/2014/main" xmlns="" id="{F126A715-7059-0C4C-B55C-0E7CB25BE4E0}"/>
              </a:ext>
            </a:extLst>
          </p:cNvPr>
          <p:cNvSpPr/>
          <p:nvPr/>
        </p:nvSpPr>
        <p:spPr>
          <a:xfrm>
            <a:off x="5153891" y="5195454"/>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65179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t>
            </a:r>
            <a:r>
              <a:rPr lang="en-US" sz="2400" dirty="0">
                <a:effectLst>
                  <a:glow rad="101600">
                    <a:srgbClr val="FFC000">
                      <a:alpha val="60000"/>
                    </a:srgbClr>
                  </a:glow>
                </a:effectLst>
                <a:latin typeface="Courier" pitchFamily="2" charset="0"/>
              </a:rPr>
              <a:t>a+1</a:t>
            </a:r>
            <a:r>
              <a:rPr lang="en-US" sz="2400" dirty="0">
                <a:solidFill>
                  <a:schemeClr val="bg1">
                    <a:lumMod val="75000"/>
                  </a:schemeClr>
                </a:solidFill>
                <a:latin typeface="Courier" pitchFamily="2" charset="0"/>
              </a:rPr>
              <a:t>)</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a:t>
            </a:r>
            <a:r>
              <a:rPr lang="en-US" sz="2400" dirty="0">
                <a:effectLst>
                  <a:glow rad="101600">
                    <a:srgbClr val="FFC000">
                      <a:alpha val="60000"/>
                    </a:srgbClr>
                  </a:glow>
                </a:effectLst>
                <a:latin typeface="Courier" pitchFamily="2" charset="0"/>
              </a:rPr>
              <a:t>f2</a:t>
            </a:r>
            <a:r>
              <a:rPr lang="en-US" sz="2400" dirty="0">
                <a:solidFill>
                  <a:schemeClr val="bg1">
                    <a:lumMod val="75000"/>
                  </a:schemeClr>
                </a:solidFill>
                <a:latin typeface="Courier" pitchFamily="2" charset="0"/>
              </a:rPr>
              <a:t>(b):</a:t>
            </a:r>
          </a:p>
          <a:p>
            <a:pPr marL="0" indent="0">
              <a:buNone/>
            </a:pPr>
            <a:r>
              <a:rPr lang="en-US" sz="2400" dirty="0">
                <a:solidFill>
                  <a:schemeClr val="bg1">
                    <a:lumMod val="75000"/>
                  </a:schemeClr>
                </a:solidFill>
                <a:latin typeface="Courier" pitchFamily="2" charset="0"/>
              </a:rPr>
              <a:t>	</a:t>
            </a:r>
            <a:r>
              <a:rPr lang="en-US" sz="2400" dirty="0">
                <a:effectLst>
                  <a:glow rad="101600">
                    <a:srgbClr val="FFC000">
                      <a:alpha val="60000"/>
                    </a:srgbClr>
                  </a:glow>
                </a:effectLst>
                <a:latin typeface="Courier" pitchFamily="2" charset="0"/>
              </a:rPr>
              <a:t>z</a:t>
            </a:r>
            <a:r>
              <a:rPr lang="en-US" sz="2400" dirty="0">
                <a:solidFill>
                  <a:schemeClr val="bg1">
                    <a:lumMod val="75000"/>
                  </a:schemeClr>
                </a:solidFill>
                <a:latin typeface="Courier" pitchFamily="2" charset="0"/>
              </a:rPr>
              <a:t>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a:p>
        </p:txBody>
      </p:sp>
      <p:sp>
        <p:nvSpPr>
          <p:cNvPr id="10" name="Rounded Rectangle 9">
            <a:extLst>
              <a:ext uri="{FF2B5EF4-FFF2-40B4-BE49-F238E27FC236}">
                <a16:creationId xmlns:a16="http://schemas.microsoft.com/office/drawing/2014/main" xmlns="" id="{F126A715-7059-0C4C-B55C-0E7CB25BE4E0}"/>
              </a:ext>
            </a:extLst>
          </p:cNvPr>
          <p:cNvSpPr/>
          <p:nvPr/>
        </p:nvSpPr>
        <p:spPr>
          <a:xfrm>
            <a:off x="5153891" y="5195454"/>
            <a:ext cx="3200400" cy="72736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chemeClr val="bg1">
                    <a:lumMod val="75000"/>
                  </a:schemeClr>
                </a:solidFill>
                <a:latin typeface="Courier" pitchFamily="2" charset="0"/>
              </a:rPr>
              <a:t>f1(3): y</a:t>
            </a:r>
          </a:p>
        </p:txBody>
      </p:sp>
      <p:sp>
        <p:nvSpPr>
          <p:cNvPr id="11" name="Rounded Rectangle 10">
            <a:extLst>
              <a:ext uri="{FF2B5EF4-FFF2-40B4-BE49-F238E27FC236}">
                <a16:creationId xmlns:a16="http://schemas.microsoft.com/office/drawing/2014/main" xmlns="" id="{33697931-C8AC-7749-A980-232139E1B92B}"/>
              </a:ext>
            </a:extLst>
          </p:cNvPr>
          <p:cNvSpPr/>
          <p:nvPr/>
        </p:nvSpPr>
        <p:spPr>
          <a:xfrm>
            <a:off x="5153891" y="4370026"/>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f2(4): z</a:t>
            </a:r>
          </a:p>
        </p:txBody>
      </p:sp>
    </p:spTree>
    <p:extLst>
      <p:ext uri="{BB962C8B-B14F-4D97-AF65-F5344CB8AC3E}">
        <p14:creationId xmlns:p14="http://schemas.microsoft.com/office/powerpoint/2010/main" val="355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a:t>
            </a:r>
            <a:r>
              <a:rPr lang="en-US" sz="2400" dirty="0">
                <a:latin typeface="Courier" pitchFamily="2" charset="0"/>
              </a:rPr>
              <a:t>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a:p>
        </p:txBody>
      </p:sp>
      <p:sp>
        <p:nvSpPr>
          <p:cNvPr id="10" name="Rounded Rectangle 9">
            <a:extLst>
              <a:ext uri="{FF2B5EF4-FFF2-40B4-BE49-F238E27FC236}">
                <a16:creationId xmlns:a16="http://schemas.microsoft.com/office/drawing/2014/main" xmlns="" id="{46C382B2-4CB4-4B45-9F7E-013870D88E77}"/>
              </a:ext>
            </a:extLst>
          </p:cNvPr>
          <p:cNvSpPr/>
          <p:nvPr/>
        </p:nvSpPr>
        <p:spPr>
          <a:xfrm>
            <a:off x="5153891" y="5195454"/>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14837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fontScale="925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9" name="Content Placeholder 8">
            <a:extLst>
              <a:ext uri="{FF2B5EF4-FFF2-40B4-BE49-F238E27FC236}">
                <a16:creationId xmlns:a16="http://schemas.microsoft.com/office/drawing/2014/main" xmlns="" id="{3064A75A-9CAF-684B-9ACE-308ECF8A14EE}"/>
              </a:ext>
            </a:extLst>
          </p:cNvPr>
          <p:cNvSpPr>
            <a:spLocks noGrp="1"/>
          </p:cNvSpPr>
          <p:nvPr>
            <p:ph sz="quarter" idx="4"/>
          </p:nvPr>
        </p:nvSpPr>
        <p:spPr/>
        <p:txBody>
          <a:bodyPr>
            <a:normAutofit/>
          </a:bodyPr>
          <a:lstStyle/>
          <a:p>
            <a:endParaRPr lang="en-US" dirty="0"/>
          </a:p>
        </p:txBody>
      </p:sp>
      <p:sp>
        <p:nvSpPr>
          <p:cNvPr id="3" name="TextBox 2">
            <a:extLst>
              <a:ext uri="{FF2B5EF4-FFF2-40B4-BE49-F238E27FC236}">
                <a16:creationId xmlns:a16="http://schemas.microsoft.com/office/drawing/2014/main" xmlns="" id="{DE6A7798-208E-8340-8253-545611ABBD54}"/>
              </a:ext>
            </a:extLst>
          </p:cNvPr>
          <p:cNvSpPr txBox="1"/>
          <p:nvPr/>
        </p:nvSpPr>
        <p:spPr>
          <a:xfrm>
            <a:off x="457200" y="6174244"/>
            <a:ext cx="3073277" cy="430887"/>
          </a:xfrm>
          <a:prstGeom prst="rect">
            <a:avLst/>
          </a:prstGeom>
          <a:noFill/>
        </p:spPr>
        <p:txBody>
          <a:bodyPr wrap="none" rtlCol="0">
            <a:spAutoFit/>
          </a:bodyPr>
          <a:lstStyle/>
          <a:p>
            <a:r>
              <a:rPr lang="en-US" sz="2200" dirty="0">
                <a:solidFill>
                  <a:srgbClr val="003470"/>
                </a:solidFill>
                <a:latin typeface="Courier" pitchFamily="2" charset="0"/>
              </a:rPr>
              <a:t>…whatever’s next!</a:t>
            </a:r>
          </a:p>
        </p:txBody>
      </p:sp>
    </p:spTree>
    <p:extLst>
      <p:ext uri="{BB962C8B-B14F-4D97-AF65-F5344CB8AC3E}">
        <p14:creationId xmlns:p14="http://schemas.microsoft.com/office/powerpoint/2010/main" val="73221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0A36C09-67E6-BB48-A7F4-11A2E5D65D8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actually happens</a:t>
            </a:r>
            <a:r>
              <a:rPr lang="en-US" b="1" dirty="0"/>
              <a:t> in memory </a:t>
            </a:r>
          </a:p>
          <a:p>
            <a:pPr marL="0" indent="0" algn="ctr">
              <a:buNone/>
            </a:pPr>
            <a:r>
              <a:rPr lang="en-US" dirty="0"/>
              <a:t>when you </a:t>
            </a:r>
            <a:r>
              <a:rPr lang="en-US" b="1" dirty="0"/>
              <a:t>call a function</a:t>
            </a:r>
          </a:p>
          <a:p>
            <a:pPr marL="0" indent="0" algn="ctr">
              <a:buNone/>
            </a:pPr>
            <a:r>
              <a:rPr lang="en-US" b="1" dirty="0"/>
              <a:t>recursively</a:t>
            </a:r>
            <a:r>
              <a:rPr lang="en-US" dirty="0"/>
              <a:t>?</a:t>
            </a:r>
          </a:p>
        </p:txBody>
      </p:sp>
      <p:pic>
        <p:nvPicPr>
          <p:cNvPr id="4" name="Picture 3">
            <a:extLst>
              <a:ext uri="{FF2B5EF4-FFF2-40B4-BE49-F238E27FC236}">
                <a16:creationId xmlns:a16="http://schemas.microsoft.com/office/drawing/2014/main" xmlns="" id="{EFF72D4A-34FE-634A-B29A-A505678FBEFD}"/>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23603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xmlns="" id="{78121CDD-B2BF-0C48-9A7A-2AFF3C1A495D}"/>
              </a:ext>
            </a:extLst>
          </p:cNvPr>
          <p:cNvSpPr>
            <a:spLocks noGrp="1"/>
          </p:cNvSpPr>
          <p:nvPr>
            <p:ph type="body" idx="1"/>
          </p:nvPr>
        </p:nvSpPr>
        <p:spPr/>
        <p:txBody>
          <a:bodyPr>
            <a:normAutofit/>
          </a:bodyPr>
          <a:lstStyle/>
          <a:p>
            <a:r>
              <a:rPr lang="en-US" sz="2400" b="1" dirty="0">
                <a:solidFill>
                  <a:srgbClr val="003470"/>
                </a:solidFill>
              </a:rPr>
              <a:t>the program</a:t>
            </a:r>
          </a:p>
        </p:txBody>
      </p:sp>
      <p:sp>
        <p:nvSpPr>
          <p:cNvPr id="4" name="Content Placeholder 3">
            <a:extLst>
              <a:ext uri="{FF2B5EF4-FFF2-40B4-BE49-F238E27FC236}">
                <a16:creationId xmlns:a16="http://schemas.microsoft.com/office/drawing/2014/main" xmlns="" id="{FD3F217E-6D21-7143-8145-13562D7A7DAF}"/>
              </a:ext>
            </a:extLst>
          </p:cNvPr>
          <p:cNvSpPr>
            <a:spLocks noGrp="1"/>
          </p:cNvSpPr>
          <p:nvPr>
            <p:ph sz="half" idx="2"/>
          </p:nvPr>
        </p:nvSpPr>
        <p:spPr/>
        <p:txBody>
          <a:bodyPr>
            <a:normAutofit/>
          </a:bodyPr>
          <a:lstStyle/>
          <a:p>
            <a:pPr marL="0" indent="0">
              <a:buNone/>
            </a:pPr>
            <a:r>
              <a:rPr lang="en-US" sz="2400" dirty="0">
                <a:latin typeface="Courier" pitchFamily="2" charset="0"/>
              </a:rPr>
              <a:t>def f3(a):</a:t>
            </a:r>
          </a:p>
          <a:p>
            <a:pPr marL="0" indent="0">
              <a:buNone/>
            </a:pPr>
            <a:r>
              <a:rPr lang="en-US" dirty="0">
                <a:latin typeface="Courier" pitchFamily="2" charset="0"/>
              </a:rPr>
              <a:t>   </a:t>
            </a:r>
            <a:r>
              <a:rPr lang="en-US" sz="2400" dirty="0">
                <a:latin typeface="Courier" pitchFamily="2" charset="0"/>
              </a:rPr>
              <a:t>if (a == 1):</a:t>
            </a:r>
          </a:p>
          <a:p>
            <a:pPr marL="0" indent="0">
              <a:buNone/>
            </a:pPr>
            <a:r>
              <a:rPr lang="en-US" dirty="0">
                <a:latin typeface="Courier" pitchFamily="2" charset="0"/>
              </a:rPr>
              <a:t>	return 1</a:t>
            </a:r>
          </a:p>
          <a:p>
            <a:pPr marL="0" indent="0">
              <a:buNone/>
            </a:pPr>
            <a:r>
              <a:rPr lang="en-US" dirty="0">
                <a:latin typeface="Courier" pitchFamily="2" charset="0"/>
              </a:rPr>
              <a:t>   </a:t>
            </a:r>
            <a:r>
              <a:rPr lang="en-US" sz="2400" dirty="0">
                <a:latin typeface="Courier" pitchFamily="2" charset="0"/>
              </a:rPr>
              <a:t>else:</a:t>
            </a:r>
          </a:p>
          <a:p>
            <a:pPr marL="0" indent="0">
              <a:buNone/>
            </a:pPr>
            <a:r>
              <a:rPr lang="en-US" dirty="0">
                <a:latin typeface="Courier" pitchFamily="2" charset="0"/>
              </a:rPr>
              <a:t>	x = f3(a-1)+1</a:t>
            </a:r>
          </a:p>
          <a:p>
            <a:pPr marL="0" indent="0">
              <a:buNone/>
            </a:pPr>
            <a:endParaRPr lang="en-US" sz="2400" dirty="0">
              <a:latin typeface="Courier" pitchFamily="2" charset="0"/>
            </a:endParaRPr>
          </a:p>
          <a:p>
            <a:pPr marL="0" indent="0">
              <a:buNone/>
            </a:pPr>
            <a:r>
              <a:rPr lang="en-US" dirty="0">
                <a:latin typeface="Courier" pitchFamily="2" charset="0"/>
              </a:rPr>
              <a:t>f3(100)</a:t>
            </a:r>
            <a:endParaRPr lang="en-US" sz="2400" dirty="0">
              <a:latin typeface="Courier" pitchFamily="2" charset="0"/>
            </a:endParaRP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xmlns="" id="{3099D7A9-C413-2442-A053-26EE23B60B8A}"/>
              </a:ext>
            </a:extLst>
          </p:cNvPr>
          <p:cNvSpPr>
            <a:spLocks noGrp="1"/>
          </p:cNvSpPr>
          <p:nvPr>
            <p:ph type="body" sz="quarter" idx="3"/>
          </p:nvPr>
        </p:nvSpPr>
        <p:spPr/>
        <p:txBody>
          <a:bodyPr>
            <a:normAutofit/>
          </a:bodyPr>
          <a:lstStyle/>
          <a:p>
            <a:r>
              <a:rPr lang="en-US" sz="2400" b="1" dirty="0">
                <a:solidFill>
                  <a:srgbClr val="003470"/>
                </a:solidFill>
              </a:rPr>
              <a:t>in memory</a:t>
            </a:r>
          </a:p>
        </p:txBody>
      </p:sp>
      <p:sp>
        <p:nvSpPr>
          <p:cNvPr id="10" name="Rounded Rectangle 9">
            <a:extLst>
              <a:ext uri="{FF2B5EF4-FFF2-40B4-BE49-F238E27FC236}">
                <a16:creationId xmlns:a16="http://schemas.microsoft.com/office/drawing/2014/main" xmlns="" id="{09DEE897-B3FA-7147-9A09-985D94E1192B}"/>
              </a:ext>
            </a:extLst>
          </p:cNvPr>
          <p:cNvSpPr/>
          <p:nvPr/>
        </p:nvSpPr>
        <p:spPr>
          <a:xfrm>
            <a:off x="5153891" y="5195454"/>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f3(100): x</a:t>
            </a:r>
          </a:p>
        </p:txBody>
      </p:sp>
      <p:sp>
        <p:nvSpPr>
          <p:cNvPr id="11" name="Rounded Rectangle 10">
            <a:extLst>
              <a:ext uri="{FF2B5EF4-FFF2-40B4-BE49-F238E27FC236}">
                <a16:creationId xmlns:a16="http://schemas.microsoft.com/office/drawing/2014/main" xmlns="" id="{8FC2EC10-A974-0246-B706-DBC9CD3B8D41}"/>
              </a:ext>
            </a:extLst>
          </p:cNvPr>
          <p:cNvSpPr/>
          <p:nvPr/>
        </p:nvSpPr>
        <p:spPr>
          <a:xfrm>
            <a:off x="5153891" y="4345853"/>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f3(99): x</a:t>
            </a:r>
          </a:p>
        </p:txBody>
      </p:sp>
      <p:sp>
        <p:nvSpPr>
          <p:cNvPr id="12" name="Rounded Rectangle 11">
            <a:extLst>
              <a:ext uri="{FF2B5EF4-FFF2-40B4-BE49-F238E27FC236}">
                <a16:creationId xmlns:a16="http://schemas.microsoft.com/office/drawing/2014/main" xmlns="" id="{647394C2-DB5F-B643-802A-62FEE9E8C13F}"/>
              </a:ext>
            </a:extLst>
          </p:cNvPr>
          <p:cNvSpPr/>
          <p:nvPr/>
        </p:nvSpPr>
        <p:spPr>
          <a:xfrm>
            <a:off x="5153891" y="3496252"/>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f3(98): x</a:t>
            </a:r>
          </a:p>
        </p:txBody>
      </p:sp>
      <p:sp>
        <p:nvSpPr>
          <p:cNvPr id="13" name="Rounded Rectangle 12">
            <a:extLst>
              <a:ext uri="{FF2B5EF4-FFF2-40B4-BE49-F238E27FC236}">
                <a16:creationId xmlns:a16="http://schemas.microsoft.com/office/drawing/2014/main" xmlns="" id="{BFFE46BB-AB26-7541-BFB9-28C52D921606}"/>
              </a:ext>
            </a:extLst>
          </p:cNvPr>
          <p:cNvSpPr/>
          <p:nvPr/>
        </p:nvSpPr>
        <p:spPr>
          <a:xfrm>
            <a:off x="5153891" y="2646651"/>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f3(97): x</a:t>
            </a:r>
          </a:p>
        </p:txBody>
      </p:sp>
      <p:sp>
        <p:nvSpPr>
          <p:cNvPr id="5" name="TextBox 4">
            <a:extLst>
              <a:ext uri="{FF2B5EF4-FFF2-40B4-BE49-F238E27FC236}">
                <a16:creationId xmlns:a16="http://schemas.microsoft.com/office/drawing/2014/main" xmlns="" id="{F86C20C6-1F8D-F04C-B45B-8C9F05F3239B}"/>
              </a:ext>
            </a:extLst>
          </p:cNvPr>
          <p:cNvSpPr txBox="1"/>
          <p:nvPr/>
        </p:nvSpPr>
        <p:spPr>
          <a:xfrm rot="16200000">
            <a:off x="6569585" y="2233766"/>
            <a:ext cx="369012" cy="461665"/>
          </a:xfrm>
          <a:prstGeom prst="rect">
            <a:avLst/>
          </a:prstGeom>
          <a:noFill/>
        </p:spPr>
        <p:txBody>
          <a:bodyPr wrap="none" rtlCol="0">
            <a:spAutoFit/>
          </a:bodyPr>
          <a:lstStyle/>
          <a:p>
            <a:r>
              <a:rPr lang="en-US" sz="2400" dirty="0">
                <a:solidFill>
                  <a:srgbClr val="003470"/>
                </a:solidFill>
                <a:latin typeface="Courier" pitchFamily="2" charset="0"/>
              </a:rPr>
              <a:t>…</a:t>
            </a:r>
          </a:p>
        </p:txBody>
      </p:sp>
      <p:sp>
        <p:nvSpPr>
          <p:cNvPr id="6" name="TextBox 5">
            <a:extLst>
              <a:ext uri="{FF2B5EF4-FFF2-40B4-BE49-F238E27FC236}">
                <a16:creationId xmlns:a16="http://schemas.microsoft.com/office/drawing/2014/main" xmlns="" id="{275B77A8-F29C-7D4C-8554-5C6A7A035D89}"/>
              </a:ext>
            </a:extLst>
          </p:cNvPr>
          <p:cNvSpPr txBox="1"/>
          <p:nvPr/>
        </p:nvSpPr>
        <p:spPr>
          <a:xfrm>
            <a:off x="5679932" y="6389688"/>
            <a:ext cx="3454792" cy="369332"/>
          </a:xfrm>
          <a:prstGeom prst="rect">
            <a:avLst/>
          </a:prstGeom>
          <a:noFill/>
        </p:spPr>
        <p:txBody>
          <a:bodyPr wrap="none" rtlCol="0">
            <a:spAutoFit/>
          </a:bodyPr>
          <a:lstStyle/>
          <a:p>
            <a:r>
              <a:rPr lang="en-US" dirty="0">
                <a:solidFill>
                  <a:srgbClr val="003470"/>
                </a:solidFill>
              </a:rPr>
              <a:t>…but isn’t there </a:t>
            </a:r>
            <a:r>
              <a:rPr lang="en-US" b="1" dirty="0">
                <a:solidFill>
                  <a:srgbClr val="003470"/>
                </a:solidFill>
              </a:rPr>
              <a:t>limited space</a:t>
            </a:r>
            <a:r>
              <a:rPr lang="en-US" dirty="0">
                <a:solidFill>
                  <a:srgbClr val="003470"/>
                </a:solidFill>
              </a:rPr>
              <a:t>?</a:t>
            </a:r>
          </a:p>
        </p:txBody>
      </p:sp>
    </p:spTree>
    <p:extLst>
      <p:ext uri="{BB962C8B-B14F-4D97-AF65-F5344CB8AC3E}">
        <p14:creationId xmlns:p14="http://schemas.microsoft.com/office/powerpoint/2010/main" val="7945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0D97DB-2C59-D044-89C9-803736CE5C59}"/>
              </a:ext>
            </a:extLst>
          </p:cNvPr>
          <p:cNvSpPr>
            <a:spLocks noGrp="1"/>
          </p:cNvSpPr>
          <p:nvPr>
            <p:ph type="title"/>
          </p:nvPr>
        </p:nvSpPr>
        <p:spPr/>
        <p:txBody>
          <a:bodyPr>
            <a:normAutofit/>
          </a:bodyPr>
          <a:lstStyle/>
          <a:p>
            <a:r>
              <a:rPr lang="en-US" b="1" dirty="0"/>
              <a:t>Demo</a:t>
            </a:r>
            <a:r>
              <a:rPr lang="en-US" dirty="0"/>
              <a:t>: recursive addition</a:t>
            </a:r>
          </a:p>
        </p:txBody>
      </p:sp>
      <p:grpSp>
        <p:nvGrpSpPr>
          <p:cNvPr id="4" name="Group 3">
            <a:extLst>
              <a:ext uri="{FF2B5EF4-FFF2-40B4-BE49-F238E27FC236}">
                <a16:creationId xmlns:a16="http://schemas.microsoft.com/office/drawing/2014/main" xmlns="" id="{01B03157-37A4-224D-A9E7-A23BFD6767B5}"/>
              </a:ext>
            </a:extLst>
          </p:cNvPr>
          <p:cNvGrpSpPr/>
          <p:nvPr/>
        </p:nvGrpSpPr>
        <p:grpSpPr>
          <a:xfrm>
            <a:off x="2056463" y="1874621"/>
            <a:ext cx="4951562" cy="3802745"/>
            <a:chOff x="2096219" y="2052401"/>
            <a:chExt cx="4951562" cy="3802745"/>
          </a:xfrm>
        </p:grpSpPr>
        <p:pic>
          <p:nvPicPr>
            <p:cNvPr id="5" name="Picture 4">
              <a:extLst>
                <a:ext uri="{FF2B5EF4-FFF2-40B4-BE49-F238E27FC236}">
                  <a16:creationId xmlns:a16="http://schemas.microsoft.com/office/drawing/2014/main" xmlns="" id="{1BDE47CC-15CC-B242-8025-76596C5664DB}"/>
                </a:ext>
              </a:extLst>
            </p:cNvPr>
            <p:cNvPicPr>
              <a:picLocks noChangeAspect="1"/>
            </p:cNvPicPr>
            <p:nvPr/>
          </p:nvPicPr>
          <p:blipFill rotWithShape="1">
            <a:blip r:embed="rId2"/>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xmlns="" id="{89F1CD94-249A-5F45-8E86-F70DE8A14B10}"/>
                </a:ext>
              </a:extLst>
            </p:cNvPr>
            <p:cNvPicPr>
              <a:picLocks noChangeAspect="1"/>
            </p:cNvPicPr>
            <p:nvPr/>
          </p:nvPicPr>
          <p:blipFill rotWithShape="1">
            <a:blip r:embed="rId2"/>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915826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90DFBB-DFCF-854E-AF96-962BE1FADED3}"/>
              </a:ext>
            </a:extLst>
          </p:cNvPr>
          <p:cNvSpPr>
            <a:spLocks noGrp="1"/>
          </p:cNvSpPr>
          <p:nvPr>
            <p:ph type="title"/>
          </p:nvPr>
        </p:nvSpPr>
        <p:spPr/>
        <p:txBody>
          <a:bodyPr/>
          <a:lstStyle/>
          <a:p>
            <a:r>
              <a:rPr lang="en-US" dirty="0"/>
              <a:t>Rules of the game</a:t>
            </a:r>
          </a:p>
        </p:txBody>
      </p:sp>
      <p:sp>
        <p:nvSpPr>
          <p:cNvPr id="3" name="Content Placeholder 2">
            <a:extLst>
              <a:ext uri="{FF2B5EF4-FFF2-40B4-BE49-F238E27FC236}">
                <a16:creationId xmlns:a16="http://schemas.microsoft.com/office/drawing/2014/main" xmlns="" id="{3DE4662D-47B5-A447-9D93-6E4FD8C57241}"/>
              </a:ext>
            </a:extLst>
          </p:cNvPr>
          <p:cNvSpPr>
            <a:spLocks noGrp="1"/>
          </p:cNvSpPr>
          <p:nvPr>
            <p:ph idx="1"/>
          </p:nvPr>
        </p:nvSpPr>
        <p:spPr/>
        <p:txBody>
          <a:bodyPr/>
          <a:lstStyle/>
          <a:p>
            <a:r>
              <a:rPr lang="en-US" dirty="0"/>
              <a:t>You can only move </a:t>
            </a:r>
            <a:r>
              <a:rPr lang="en-US" b="1" dirty="0"/>
              <a:t>one</a:t>
            </a:r>
            <a:r>
              <a:rPr lang="en-US" dirty="0"/>
              <a:t> disk at a time</a:t>
            </a:r>
          </a:p>
          <a:p>
            <a:r>
              <a:rPr lang="en-US" dirty="0"/>
              <a:t>You can only move a disk to a pole where it will be the </a:t>
            </a:r>
            <a:r>
              <a:rPr lang="en-US" b="1" dirty="0"/>
              <a:t>smallest</a:t>
            </a:r>
            <a:r>
              <a:rPr lang="en-US" dirty="0"/>
              <a:t> (i.e. you can’t put a disk on top of a larger one)</a:t>
            </a:r>
          </a:p>
          <a:p>
            <a:r>
              <a:rPr lang="en-US" dirty="0"/>
              <a:t>You can only remove the </a:t>
            </a:r>
            <a:r>
              <a:rPr lang="en-US" b="1" dirty="0"/>
              <a:t>smallest</a:t>
            </a:r>
            <a:r>
              <a:rPr lang="en-US" dirty="0"/>
              <a:t> disk from a pole (i.e. you can’t lift up the stack to get a larger disk from below)</a:t>
            </a:r>
          </a:p>
        </p:txBody>
      </p:sp>
    </p:spTree>
    <p:extLst>
      <p:ext uri="{BB962C8B-B14F-4D97-AF65-F5344CB8AC3E}">
        <p14:creationId xmlns:p14="http://schemas.microsoft.com/office/powerpoint/2010/main" val="186107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rgbClr val="A9A9A9"/>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rgbClr val="A9A9A9"/>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rgbClr val="A9A9A9"/>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0BBE84-A6F1-7A49-BFFA-8427F9F9B831}"/>
              </a:ext>
            </a:extLst>
          </p:cNvPr>
          <p:cNvSpPr>
            <a:spLocks noGrp="1"/>
          </p:cNvSpPr>
          <p:nvPr>
            <p:ph type="title"/>
          </p:nvPr>
        </p:nvSpPr>
        <p:spPr/>
        <p:txBody>
          <a:bodyPr/>
          <a:lstStyle/>
          <a:p>
            <a:r>
              <a:rPr lang="en-US" dirty="0"/>
              <a:t>Trivia</a:t>
            </a:r>
          </a:p>
        </p:txBody>
      </p:sp>
      <p:sp>
        <p:nvSpPr>
          <p:cNvPr id="3" name="Content Placeholder 2">
            <a:extLst>
              <a:ext uri="{FF2B5EF4-FFF2-40B4-BE49-F238E27FC236}">
                <a16:creationId xmlns:a16="http://schemas.microsoft.com/office/drawing/2014/main" xmlns="" id="{F1B0362D-6C5A-D04E-8894-347F7A8B9EC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Ever wonder where the name</a:t>
            </a:r>
          </a:p>
          <a:p>
            <a:pPr marL="0" indent="0" algn="ctr">
              <a:buNone/>
            </a:pPr>
            <a:endParaRPr lang="en-US" dirty="0"/>
          </a:p>
          <a:p>
            <a:pPr marL="0" indent="0" algn="ctr">
              <a:buNone/>
            </a:pPr>
            <a:endParaRPr lang="en-US" dirty="0"/>
          </a:p>
          <a:p>
            <a:pPr marL="0" indent="0" algn="ctr">
              <a:buNone/>
            </a:pPr>
            <a:r>
              <a:rPr lang="en-US" dirty="0"/>
              <a:t>came from?</a:t>
            </a:r>
          </a:p>
        </p:txBody>
      </p:sp>
      <p:pic>
        <p:nvPicPr>
          <p:cNvPr id="4" name="Picture 3">
            <a:extLst>
              <a:ext uri="{FF2B5EF4-FFF2-40B4-BE49-F238E27FC236}">
                <a16:creationId xmlns:a16="http://schemas.microsoft.com/office/drawing/2014/main" xmlns="" id="{23C6B107-7FEB-C84D-8A56-4BA476FEECE2}"/>
              </a:ext>
            </a:extLst>
          </p:cNvPr>
          <p:cNvPicPr>
            <a:picLocks noChangeAspect="1"/>
          </p:cNvPicPr>
          <p:nvPr/>
        </p:nvPicPr>
        <p:blipFill rotWithShape="1">
          <a:blip r:embed="rId2">
            <a:clrChange>
              <a:clrFrom>
                <a:srgbClr val="FFFFFF">
                  <a:alpha val="0"/>
                </a:srgbClr>
              </a:clrFrom>
              <a:clrTo>
                <a:srgbClr val="FFFFFF">
                  <a:alpha val="0"/>
                </a:srgbClr>
              </a:clrTo>
            </a:clrChange>
          </a:blip>
          <a:srcRect t="29633" b="24717"/>
          <a:stretch/>
        </p:blipFill>
        <p:spPr>
          <a:xfrm>
            <a:off x="228600" y="1870062"/>
            <a:ext cx="8458200" cy="2570416"/>
          </a:xfrm>
          <a:prstGeom prst="rect">
            <a:avLst/>
          </a:prstGeom>
        </p:spPr>
      </p:pic>
    </p:spTree>
    <p:extLst>
      <p:ext uri="{BB962C8B-B14F-4D97-AF65-F5344CB8AC3E}">
        <p14:creationId xmlns:p14="http://schemas.microsoft.com/office/powerpoint/2010/main" val="128122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1B7EDD-FAA5-1D48-AD1D-621B636C9DDE}"/>
              </a:ext>
            </a:extLst>
          </p:cNvPr>
          <p:cNvSpPr>
            <a:spLocks noGrp="1"/>
          </p:cNvSpPr>
          <p:nvPr>
            <p:ph type="title"/>
          </p:nvPr>
        </p:nvSpPr>
        <p:spPr/>
        <p:txBody>
          <a:bodyPr/>
          <a:lstStyle/>
          <a:p>
            <a:r>
              <a:rPr lang="en-US" dirty="0"/>
              <a:t>Recursive vs. iterative addition</a:t>
            </a:r>
          </a:p>
        </p:txBody>
      </p:sp>
      <p:pic>
        <p:nvPicPr>
          <p:cNvPr id="9" name="Content Placeholder 8">
            <a:extLst>
              <a:ext uri="{FF2B5EF4-FFF2-40B4-BE49-F238E27FC236}">
                <a16:creationId xmlns:a16="http://schemas.microsoft.com/office/drawing/2014/main" xmlns="" id="{8BECA3F9-5EA4-8B4D-A87A-698A76BE163A}"/>
              </a:ext>
            </a:extLst>
          </p:cNvPr>
          <p:cNvPicPr>
            <a:picLocks noGrp="1" noChangeAspect="1"/>
          </p:cNvPicPr>
          <p:nvPr>
            <p:ph idx="1"/>
          </p:nvPr>
        </p:nvPicPr>
        <p:blipFill rotWithShape="1">
          <a:blip r:embed="rId3"/>
          <a:srcRect b="52613"/>
          <a:stretch/>
        </p:blipFill>
        <p:spPr>
          <a:xfrm>
            <a:off x="908050" y="1917700"/>
            <a:ext cx="7327900" cy="2010064"/>
          </a:xfrm>
        </p:spPr>
      </p:pic>
      <p:pic>
        <p:nvPicPr>
          <p:cNvPr id="10" name="Content Placeholder 8">
            <a:extLst>
              <a:ext uri="{FF2B5EF4-FFF2-40B4-BE49-F238E27FC236}">
                <a16:creationId xmlns:a16="http://schemas.microsoft.com/office/drawing/2014/main" xmlns="" id="{ACA0F88C-3FE8-6446-A47D-C7E751CE1B92}"/>
              </a:ext>
            </a:extLst>
          </p:cNvPr>
          <p:cNvPicPr>
            <a:picLocks noChangeAspect="1"/>
          </p:cNvPicPr>
          <p:nvPr/>
        </p:nvPicPr>
        <p:blipFill rotWithShape="1">
          <a:blip r:embed="rId3"/>
          <a:srcRect t="52776"/>
          <a:stretch/>
        </p:blipFill>
        <p:spPr>
          <a:xfrm>
            <a:off x="908050" y="4156364"/>
            <a:ext cx="7327900" cy="2003136"/>
          </a:xfrm>
          <a:prstGeom prst="rect">
            <a:avLst/>
          </a:prstGeom>
        </p:spPr>
      </p:pic>
      <p:grpSp>
        <p:nvGrpSpPr>
          <p:cNvPr id="11" name="Group 10">
            <a:extLst>
              <a:ext uri="{FF2B5EF4-FFF2-40B4-BE49-F238E27FC236}">
                <a16:creationId xmlns:a16="http://schemas.microsoft.com/office/drawing/2014/main" xmlns="" id="{05C5C87B-D3D9-3147-98A9-A74BE74CB1F7}"/>
              </a:ext>
            </a:extLst>
          </p:cNvPr>
          <p:cNvGrpSpPr/>
          <p:nvPr/>
        </p:nvGrpSpPr>
        <p:grpSpPr>
          <a:xfrm>
            <a:off x="3800949" y="4391966"/>
            <a:ext cx="3719793" cy="1996134"/>
            <a:chOff x="1809506" y="1324260"/>
            <a:chExt cx="3719793" cy="1996134"/>
          </a:xfrm>
        </p:grpSpPr>
        <p:sp>
          <p:nvSpPr>
            <p:cNvPr id="12" name="TextBox 11">
              <a:extLst>
                <a:ext uri="{FF2B5EF4-FFF2-40B4-BE49-F238E27FC236}">
                  <a16:creationId xmlns:a16="http://schemas.microsoft.com/office/drawing/2014/main" xmlns="" id="{C68B51A0-46EB-3F42-878F-24C8478CBB84}"/>
                </a:ext>
              </a:extLst>
            </p:cNvPr>
            <p:cNvSpPr txBox="1"/>
            <p:nvPr/>
          </p:nvSpPr>
          <p:spPr>
            <a:xfrm>
              <a:off x="2417550" y="2005765"/>
              <a:ext cx="3111749" cy="1200329"/>
            </a:xfrm>
            <a:prstGeom prst="rect">
              <a:avLst/>
            </a:prstGeom>
            <a:noFill/>
          </p:spPr>
          <p:txBody>
            <a:bodyPr wrap="none" rtlCol="0">
              <a:spAutoFit/>
            </a:bodyPr>
            <a:lstStyle/>
            <a:p>
              <a:pPr algn="ctr"/>
              <a:r>
                <a:rPr lang="en-US" sz="2400" dirty="0">
                  <a:solidFill>
                    <a:srgbClr val="003470"/>
                  </a:solidFill>
                </a:rPr>
                <a:t>in this case,</a:t>
              </a:r>
            </a:p>
            <a:p>
              <a:pPr algn="ctr"/>
              <a:r>
                <a:rPr lang="en-US" sz="2400" dirty="0">
                  <a:solidFill>
                    <a:srgbClr val="003470"/>
                  </a:solidFill>
                </a:rPr>
                <a:t>the </a:t>
              </a:r>
              <a:r>
                <a:rPr lang="en-US" sz="2400" b="1" dirty="0">
                  <a:solidFill>
                    <a:srgbClr val="003470"/>
                  </a:solidFill>
                </a:rPr>
                <a:t>iterative</a:t>
              </a:r>
              <a:r>
                <a:rPr lang="en-US" sz="2400" dirty="0">
                  <a:solidFill>
                    <a:srgbClr val="003470"/>
                  </a:solidFill>
                </a:rPr>
                <a:t> solution </a:t>
              </a:r>
            </a:p>
            <a:p>
              <a:pPr algn="ctr"/>
              <a:r>
                <a:rPr lang="en-US" sz="2400" dirty="0">
                  <a:solidFill>
                    <a:srgbClr val="003470"/>
                  </a:solidFill>
                </a:rPr>
                <a:t>feels cleaner</a:t>
              </a:r>
            </a:p>
          </p:txBody>
        </p:sp>
        <p:sp>
          <p:nvSpPr>
            <p:cNvPr id="13" name="Circular Arrow 12">
              <a:extLst>
                <a:ext uri="{FF2B5EF4-FFF2-40B4-BE49-F238E27FC236}">
                  <a16:creationId xmlns:a16="http://schemas.microsoft.com/office/drawing/2014/main" xmlns="" id="{ACDD5FB0-0453-E440-AB61-26C9FBF1C746}"/>
                </a:ext>
              </a:extLst>
            </p:cNvPr>
            <p:cNvSpPr/>
            <p:nvPr/>
          </p:nvSpPr>
          <p:spPr>
            <a:xfrm rot="16200000" flipV="1">
              <a:off x="1814337" y="1319429"/>
              <a:ext cx="1996134" cy="2005796"/>
            </a:xfrm>
            <a:prstGeom prst="circularArrow">
              <a:avLst>
                <a:gd name="adj1" fmla="val 1411"/>
                <a:gd name="adj2" fmla="val 1563058"/>
                <a:gd name="adj3" fmla="val 20880751"/>
                <a:gd name="adj4" fmla="val 176405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7346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9" presetClass="emph" presetSubtype="0" nodeType="withEffect">
                                  <p:stCondLst>
                                    <p:cond delay="0"/>
                                  </p:stCondLst>
                                  <p:childTnLst>
                                    <p:set>
                                      <p:cBhvr>
                                        <p:cTn id="14" dur="indefinite"/>
                                        <p:tgtEl>
                                          <p:spTgt spid="10"/>
                                        </p:tgtEl>
                                        <p:attrNameLst>
                                          <p:attrName>style.opacity</p:attrName>
                                        </p:attrNameLst>
                                      </p:cBhvr>
                                      <p:to>
                                        <p:strVal val="1"/>
                                      </p:to>
                                    </p:set>
                                    <p:animEffect filter="image" prLst="opacity: 1">
                                      <p:cBhvr rctx="IE">
                                        <p:cTn id="15" dur="indefinite"/>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0326CD-6682-A64C-8F6B-791C909DC14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0DA85DB6-3306-7644-8FC0-F8B3E6E2AEE4}"/>
              </a:ext>
            </a:extLst>
          </p:cNvPr>
          <p:cNvSpPr>
            <a:spLocks noGrp="1"/>
          </p:cNvSpPr>
          <p:nvPr>
            <p:ph idx="1"/>
          </p:nvPr>
        </p:nvSpPr>
        <p:spPr/>
        <p:txBody>
          <a:bodyPr/>
          <a:lstStyle/>
          <a:p>
            <a:pPr marL="0" indent="0" algn="ctr">
              <a:buNone/>
            </a:pPr>
            <a:r>
              <a:rPr lang="en-US" dirty="0"/>
              <a:t>How would you solve Tower of Hanoi </a:t>
            </a:r>
            <a:r>
              <a:rPr lang="en-US" b="1" dirty="0"/>
              <a:t>iteratively</a:t>
            </a:r>
            <a:r>
              <a:rPr lang="en-US" dirty="0"/>
              <a:t>?</a:t>
            </a:r>
          </a:p>
        </p:txBody>
      </p:sp>
      <p:pic>
        <p:nvPicPr>
          <p:cNvPr id="5" name="Content Placeholder 4">
            <a:extLst>
              <a:ext uri="{FF2B5EF4-FFF2-40B4-BE49-F238E27FC236}">
                <a16:creationId xmlns:a16="http://schemas.microsoft.com/office/drawing/2014/main" xmlns="" id="{C640FC51-598D-2C47-8F35-542061150860}"/>
              </a:ext>
            </a:extLst>
          </p:cNvPr>
          <p:cNvPicPr>
            <a:picLocks noChangeAspect="1"/>
          </p:cNvPicPr>
          <p:nvPr/>
        </p:nvPicPr>
        <p:blipFill rotWithShape="1">
          <a:blip r:embed="rId3"/>
          <a:srcRect l="8585" t="11947" r="19950" b="57077"/>
          <a:stretch/>
        </p:blipFill>
        <p:spPr>
          <a:xfrm>
            <a:off x="908049" y="2403801"/>
            <a:ext cx="6255831" cy="1967382"/>
          </a:xfrm>
          <a:prstGeom prst="rect">
            <a:avLst/>
          </a:prstGeom>
        </p:spPr>
      </p:pic>
      <p:pic>
        <p:nvPicPr>
          <p:cNvPr id="6" name="Picture 5">
            <a:extLst>
              <a:ext uri="{FF2B5EF4-FFF2-40B4-BE49-F238E27FC236}">
                <a16:creationId xmlns:a16="http://schemas.microsoft.com/office/drawing/2014/main" xmlns="" id="{CA1B2C6F-9E7D-F949-9D54-7C9B3F12A531}"/>
              </a:ext>
            </a:extLst>
          </p:cNvPr>
          <p:cNvPicPr>
            <a:picLocks noChangeAspect="1"/>
          </p:cNvPicPr>
          <p:nvPr/>
        </p:nvPicPr>
        <p:blipFill>
          <a:blip r:embed="rId4"/>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547895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0F06A-93AD-3B4C-9796-99D3036FBD5B}"/>
              </a:ext>
            </a:extLst>
          </p:cNvPr>
          <p:cNvSpPr>
            <a:spLocks noGrp="1"/>
          </p:cNvSpPr>
          <p:nvPr>
            <p:ph type="title"/>
          </p:nvPr>
        </p:nvSpPr>
        <p:spPr/>
        <p:txBody>
          <a:bodyPr/>
          <a:lstStyle/>
          <a:p>
            <a:r>
              <a:rPr lang="en-US" dirty="0"/>
              <a:t>More problems with recursive solutions</a:t>
            </a:r>
          </a:p>
        </p:txBody>
      </p:sp>
      <p:sp>
        <p:nvSpPr>
          <p:cNvPr id="3" name="Content Placeholder 2">
            <a:extLst>
              <a:ext uri="{FF2B5EF4-FFF2-40B4-BE49-F238E27FC236}">
                <a16:creationId xmlns:a16="http://schemas.microsoft.com/office/drawing/2014/main" xmlns="" id="{7D2DAB1C-8D53-E94A-8D21-939F050FE8A5}"/>
              </a:ext>
            </a:extLst>
          </p:cNvPr>
          <p:cNvSpPr>
            <a:spLocks noGrp="1"/>
          </p:cNvSpPr>
          <p:nvPr>
            <p:ph idx="1"/>
          </p:nvPr>
        </p:nvSpPr>
        <p:spPr>
          <a:xfrm>
            <a:off x="457200" y="1600200"/>
            <a:ext cx="2950226" cy="4876800"/>
          </a:xfrm>
        </p:spPr>
        <p:txBody>
          <a:bodyPr/>
          <a:lstStyle/>
          <a:p>
            <a:pPr marL="0" indent="0" algn="ctr">
              <a:buNone/>
            </a:pPr>
            <a:endParaRPr lang="en-US" dirty="0"/>
          </a:p>
          <a:p>
            <a:pPr marL="0" indent="0" algn="ctr">
              <a:buNone/>
            </a:pPr>
            <a:r>
              <a:rPr lang="en-US" dirty="0"/>
              <a:t>15 minute           </a:t>
            </a:r>
            <a:r>
              <a:rPr lang="en-US" sz="1800" dirty="0"/>
              <a:t>(non-programming) </a:t>
            </a:r>
            <a:r>
              <a:rPr lang="en-US" dirty="0"/>
              <a:t>Challenge:</a:t>
            </a:r>
          </a:p>
          <a:p>
            <a:pPr marL="0" indent="0" algn="ctr">
              <a:buNone/>
            </a:pPr>
            <a:endParaRPr lang="en-US" dirty="0"/>
          </a:p>
          <a:p>
            <a:pPr marL="0" indent="0" algn="ctr">
              <a:buNone/>
            </a:pPr>
            <a:r>
              <a:rPr lang="en-US" dirty="0"/>
              <a:t>How would you program a </a:t>
            </a:r>
            <a:r>
              <a:rPr lang="en-US" b="1" dirty="0"/>
              <a:t>robot</a:t>
            </a:r>
            <a:r>
              <a:rPr lang="en-US" dirty="0"/>
              <a:t> to </a:t>
            </a:r>
            <a:r>
              <a:rPr lang="en-US" b="1" dirty="0"/>
              <a:t>solve a maze</a:t>
            </a:r>
            <a:r>
              <a:rPr lang="en-US" dirty="0"/>
              <a:t>?</a:t>
            </a:r>
          </a:p>
        </p:txBody>
      </p:sp>
      <p:pic>
        <p:nvPicPr>
          <p:cNvPr id="6" name="Picture 5">
            <a:extLst>
              <a:ext uri="{FF2B5EF4-FFF2-40B4-BE49-F238E27FC236}">
                <a16:creationId xmlns:a16="http://schemas.microsoft.com/office/drawing/2014/main" xmlns="" id="{99F637D1-3BDC-BF45-B407-57246ACF90C3}"/>
              </a:ext>
            </a:extLst>
          </p:cNvPr>
          <p:cNvPicPr>
            <a:picLocks noChangeAspect="1"/>
          </p:cNvPicPr>
          <p:nvPr/>
        </p:nvPicPr>
        <p:blipFill rotWithShape="1">
          <a:blip r:embed="rId3"/>
          <a:srcRect b="3981"/>
          <a:stretch/>
        </p:blipFill>
        <p:spPr>
          <a:xfrm>
            <a:off x="3407426" y="1430480"/>
            <a:ext cx="5300158" cy="4845629"/>
          </a:xfrm>
          <a:prstGeom prst="rect">
            <a:avLst/>
          </a:prstGeom>
        </p:spPr>
      </p:pic>
      <p:pic>
        <p:nvPicPr>
          <p:cNvPr id="7" name="Picture 6">
            <a:extLst>
              <a:ext uri="{FF2B5EF4-FFF2-40B4-BE49-F238E27FC236}">
                <a16:creationId xmlns:a16="http://schemas.microsoft.com/office/drawing/2014/main" xmlns="" id="{DC58748B-45E7-C74C-937C-F261E469515C}"/>
              </a:ext>
            </a:extLst>
          </p:cNvPr>
          <p:cNvPicPr>
            <a:picLocks noChangeAspect="1"/>
          </p:cNvPicPr>
          <p:nvPr/>
        </p:nvPicPr>
        <p:blipFill>
          <a:blip r:embed="rId4"/>
          <a:stretch>
            <a:fillRect/>
          </a:stretch>
        </p:blipFill>
        <p:spPr>
          <a:xfrm>
            <a:off x="5472773" y="5300516"/>
            <a:ext cx="1169464" cy="1387764"/>
          </a:xfrm>
          <a:prstGeom prst="rect">
            <a:avLst/>
          </a:prstGeom>
        </p:spPr>
      </p:pic>
    </p:spTree>
    <p:extLst>
      <p:ext uri="{BB962C8B-B14F-4D97-AF65-F5344CB8AC3E}">
        <p14:creationId xmlns:p14="http://schemas.microsoft.com/office/powerpoint/2010/main" val="567787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1B809-D880-A245-860C-CDD37C9295E3}"/>
              </a:ext>
            </a:extLst>
          </p:cNvPr>
          <p:cNvSpPr>
            <a:spLocks noGrp="1"/>
          </p:cNvSpPr>
          <p:nvPr>
            <p:ph type="title"/>
          </p:nvPr>
        </p:nvSpPr>
        <p:spPr/>
        <p:txBody>
          <a:bodyPr/>
          <a:lstStyle/>
          <a:p>
            <a:r>
              <a:rPr lang="en-US" dirty="0"/>
              <a:t>A recursive solution</a:t>
            </a:r>
          </a:p>
        </p:txBody>
      </p:sp>
      <p:sp>
        <p:nvSpPr>
          <p:cNvPr id="3" name="Content Placeholder 2">
            <a:extLst>
              <a:ext uri="{FF2B5EF4-FFF2-40B4-BE49-F238E27FC236}">
                <a16:creationId xmlns:a16="http://schemas.microsoft.com/office/drawing/2014/main" xmlns="" id="{6594F46C-7C67-E94E-AA26-5058DA522ADB}"/>
              </a:ext>
            </a:extLst>
          </p:cNvPr>
          <p:cNvSpPr>
            <a:spLocks noGrp="1"/>
          </p:cNvSpPr>
          <p:nvPr>
            <p:ph idx="1"/>
          </p:nvPr>
        </p:nvSpPr>
        <p:spPr>
          <a:xfrm>
            <a:off x="457200" y="1600200"/>
            <a:ext cx="8416636" cy="4876800"/>
          </a:xfrm>
        </p:spPr>
        <p:txBody>
          <a:bodyPr/>
          <a:lstStyle/>
          <a:p>
            <a:pPr marL="457200" indent="-457200">
              <a:buFont typeface="+mj-lt"/>
              <a:buAutoNum type="arabicPeriod"/>
            </a:pPr>
            <a:r>
              <a:rPr lang="en-US" dirty="0"/>
              <a:t>Mark your current location as </a:t>
            </a:r>
            <a:r>
              <a:rPr lang="en-US" b="1" dirty="0"/>
              <a:t>visited</a:t>
            </a:r>
          </a:p>
          <a:p>
            <a:pPr marL="457200" indent="-457200">
              <a:buFont typeface="+mj-lt"/>
              <a:buAutoNum type="arabicPeriod"/>
            </a:pPr>
            <a:r>
              <a:rPr lang="en-US" dirty="0"/>
              <a:t>If you’re at the </a:t>
            </a:r>
            <a:r>
              <a:rPr lang="en-US" b="1" dirty="0"/>
              <a:t>end</a:t>
            </a:r>
            <a:r>
              <a:rPr lang="en-US" dirty="0"/>
              <a:t>, you’re done!</a:t>
            </a:r>
          </a:p>
          <a:p>
            <a:pPr marL="457200" indent="-457200">
              <a:buFont typeface="+mj-lt"/>
              <a:buAutoNum type="arabicPeriod"/>
            </a:pPr>
            <a:r>
              <a:rPr lang="en-US" dirty="0">
                <a:latin typeface="Arial" panose="020B0604020202020204" pitchFamily="34" charset="0"/>
                <a:cs typeface="Arial" panose="020B0604020202020204" pitchFamily="34" charset="0"/>
              </a:rPr>
              <a:t>If not:</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NORTH, solve maze. If not solved, go back and:</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SOUTH, solve maze. If not solved, go back and:</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EAST, solve maze. If not solved, go back and:</a:t>
            </a:r>
          </a:p>
          <a:p>
            <a:pPr marL="731520" lvl="1" indent="-457200">
              <a:buFont typeface="+mj-lt"/>
              <a:buAutoNum type="alphaLcPeriod"/>
            </a:pPr>
            <a:r>
              <a:rPr lang="en-US" dirty="0">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08D0879F-D864-8542-BD99-81AAD555AF7B}"/>
              </a:ext>
            </a:extLst>
          </p:cNvPr>
          <p:cNvPicPr>
            <a:picLocks noChangeAspect="1"/>
          </p:cNvPicPr>
          <p:nvPr/>
        </p:nvPicPr>
        <p:blipFill>
          <a:blip r:embed="rId3"/>
          <a:stretch>
            <a:fillRect/>
          </a:stretch>
        </p:blipFill>
        <p:spPr>
          <a:xfrm>
            <a:off x="3740727" y="4800599"/>
            <a:ext cx="1573229" cy="1866899"/>
          </a:xfrm>
          <a:prstGeom prst="rect">
            <a:avLst/>
          </a:prstGeom>
        </p:spPr>
      </p:pic>
    </p:spTree>
    <p:extLst>
      <p:ext uri="{BB962C8B-B14F-4D97-AF65-F5344CB8AC3E}">
        <p14:creationId xmlns:p14="http://schemas.microsoft.com/office/powerpoint/2010/main" val="744477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21B809-D880-A245-860C-CDD37C9295E3}"/>
              </a:ext>
            </a:extLst>
          </p:cNvPr>
          <p:cNvSpPr>
            <a:spLocks noGrp="1"/>
          </p:cNvSpPr>
          <p:nvPr>
            <p:ph type="title"/>
          </p:nvPr>
        </p:nvSpPr>
        <p:spPr/>
        <p:txBody>
          <a:bodyPr/>
          <a:lstStyle/>
          <a:p>
            <a:r>
              <a:rPr lang="en-US" dirty="0"/>
              <a:t>Clever recursion allows backtracking!</a:t>
            </a:r>
          </a:p>
        </p:txBody>
      </p:sp>
      <p:sp>
        <p:nvSpPr>
          <p:cNvPr id="3" name="Content Placeholder 2">
            <a:extLst>
              <a:ext uri="{FF2B5EF4-FFF2-40B4-BE49-F238E27FC236}">
                <a16:creationId xmlns:a16="http://schemas.microsoft.com/office/drawing/2014/main" xmlns="" id="{6594F46C-7C67-E94E-AA26-5058DA522ADB}"/>
              </a:ext>
            </a:extLst>
          </p:cNvPr>
          <p:cNvSpPr>
            <a:spLocks noGrp="1"/>
          </p:cNvSpPr>
          <p:nvPr>
            <p:ph idx="1"/>
          </p:nvPr>
        </p:nvSpPr>
        <p:spPr>
          <a:xfrm>
            <a:off x="457200" y="1600200"/>
            <a:ext cx="8478982" cy="4876800"/>
          </a:xfrm>
        </p:spPr>
        <p:txBody>
          <a:bodyPr/>
          <a:lstStyle/>
          <a:p>
            <a:pPr marL="457200" indent="-457200">
              <a:buFont typeface="+mj-lt"/>
              <a:buAutoNum type="arabicPeriod"/>
            </a:pPr>
            <a:r>
              <a:rPr lang="en-US" dirty="0">
                <a:solidFill>
                  <a:schemeClr val="bg1">
                    <a:lumMod val="65000"/>
                  </a:schemeClr>
                </a:solidFill>
              </a:rPr>
              <a:t>Mark your current location as </a:t>
            </a:r>
            <a:r>
              <a:rPr lang="en-US" b="1" dirty="0">
                <a:solidFill>
                  <a:schemeClr val="bg1">
                    <a:lumMod val="65000"/>
                  </a:schemeClr>
                </a:solidFill>
              </a:rPr>
              <a:t>visited</a:t>
            </a:r>
          </a:p>
          <a:p>
            <a:pPr marL="457200" indent="-457200">
              <a:buFont typeface="+mj-lt"/>
              <a:buAutoNum type="arabicPeriod"/>
            </a:pPr>
            <a:r>
              <a:rPr lang="en-US" dirty="0">
                <a:solidFill>
                  <a:schemeClr val="bg1">
                    <a:lumMod val="65000"/>
                  </a:schemeClr>
                </a:solidFill>
              </a:rPr>
              <a:t>If you’re at the </a:t>
            </a:r>
            <a:r>
              <a:rPr lang="en-US" b="1" dirty="0">
                <a:solidFill>
                  <a:schemeClr val="bg1">
                    <a:lumMod val="65000"/>
                  </a:schemeClr>
                </a:solidFill>
              </a:rPr>
              <a:t>end</a:t>
            </a:r>
            <a:r>
              <a:rPr lang="en-US" dirty="0">
                <a:solidFill>
                  <a:schemeClr val="bg1">
                    <a:lumMod val="65000"/>
                  </a:schemeClr>
                </a:solidFill>
              </a:rPr>
              <a:t>, you’re done!</a:t>
            </a:r>
          </a:p>
          <a:p>
            <a:pPr marL="457200" indent="-457200">
              <a:buFont typeface="+mj-lt"/>
              <a:buAutoNum type="arabicPeriod"/>
            </a:pPr>
            <a:r>
              <a:rPr lang="en-US" dirty="0">
                <a:solidFill>
                  <a:schemeClr val="bg1">
                    <a:lumMod val="65000"/>
                  </a:schemeClr>
                </a:solidFill>
                <a:latin typeface="Arial" panose="020B0604020202020204" pitchFamily="34" charset="0"/>
                <a:cs typeface="Arial" panose="020B0604020202020204" pitchFamily="34" charset="0"/>
              </a:rPr>
              <a:t>If not:</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NORTH, solve maze. If not solved, </a:t>
            </a:r>
            <a:r>
              <a:rPr lang="en-US" dirty="0">
                <a:effectLst>
                  <a:glow rad="101600">
                    <a:srgbClr val="FFC000">
                      <a:alpha val="60000"/>
                    </a:srgbClr>
                  </a:glow>
                </a:effectLst>
                <a:latin typeface="Arial" panose="020B0604020202020204" pitchFamily="34" charset="0"/>
                <a:cs typeface="Arial" panose="020B0604020202020204" pitchFamily="34" charset="0"/>
              </a:rPr>
              <a:t>go back </a:t>
            </a:r>
            <a:r>
              <a:rPr lang="en-US"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SOUTH, solve maze. If not solved, </a:t>
            </a:r>
            <a:r>
              <a:rPr lang="en-US" dirty="0">
                <a:effectLst>
                  <a:glow rad="101600">
                    <a:srgbClr val="FFC000">
                      <a:alpha val="60000"/>
                    </a:srgbClr>
                  </a:glow>
                </a:effectLst>
                <a:latin typeface="Arial" panose="020B0604020202020204" pitchFamily="34" charset="0"/>
                <a:cs typeface="Arial" panose="020B0604020202020204" pitchFamily="34" charset="0"/>
              </a:rPr>
              <a:t>go back </a:t>
            </a:r>
            <a:r>
              <a:rPr lang="en-US"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EAST, solve maze. If not solved, </a:t>
            </a:r>
            <a:r>
              <a:rPr lang="en-US" dirty="0">
                <a:effectLst>
                  <a:glow rad="101600">
                    <a:srgbClr val="FFC000">
                      <a:alpha val="60000"/>
                    </a:srgbClr>
                  </a:glow>
                </a:effectLst>
                <a:latin typeface="Arial" panose="020B0604020202020204" pitchFamily="34" charset="0"/>
                <a:cs typeface="Arial" panose="020B0604020202020204" pitchFamily="34" charset="0"/>
              </a:rPr>
              <a:t>go back </a:t>
            </a:r>
            <a:r>
              <a:rPr lang="en-US"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dirty="0">
                <a:solidFill>
                  <a:schemeClr val="bg1">
                    <a:lumMod val="65000"/>
                  </a:schemeClr>
                </a:solidFill>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dirty="0">
              <a:solidFill>
                <a:schemeClr val="bg1">
                  <a:lumMod val="6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08D0879F-D864-8542-BD99-81AAD555AF7B}"/>
              </a:ext>
            </a:extLst>
          </p:cNvPr>
          <p:cNvPicPr>
            <a:picLocks noChangeAspect="1"/>
          </p:cNvPicPr>
          <p:nvPr/>
        </p:nvPicPr>
        <p:blipFill>
          <a:blip r:embed="rId3"/>
          <a:stretch>
            <a:fillRect/>
          </a:stretch>
        </p:blipFill>
        <p:spPr>
          <a:xfrm>
            <a:off x="3740727" y="4800599"/>
            <a:ext cx="1573229" cy="1866899"/>
          </a:xfrm>
          <a:prstGeom prst="rect">
            <a:avLst/>
          </a:prstGeom>
        </p:spPr>
      </p:pic>
    </p:spTree>
    <p:extLst>
      <p:ext uri="{BB962C8B-B14F-4D97-AF65-F5344CB8AC3E}">
        <p14:creationId xmlns:p14="http://schemas.microsoft.com/office/powerpoint/2010/main" val="804286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F0A36C09-67E6-BB48-A7F4-11A2E5D65D8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is the </a:t>
            </a:r>
          </a:p>
          <a:p>
            <a:pPr marL="0" indent="0" algn="ctr">
              <a:buNone/>
            </a:pPr>
            <a:r>
              <a:rPr lang="en-US" b="1" dirty="0"/>
              <a:t>most confusing thing </a:t>
            </a:r>
          </a:p>
          <a:p>
            <a:pPr marL="0" indent="0" algn="ctr">
              <a:buNone/>
            </a:pPr>
            <a:r>
              <a:rPr lang="en-US" dirty="0"/>
              <a:t>about recursion?</a:t>
            </a:r>
          </a:p>
        </p:txBody>
      </p:sp>
      <p:pic>
        <p:nvPicPr>
          <p:cNvPr id="4" name="Picture 3">
            <a:extLst>
              <a:ext uri="{FF2B5EF4-FFF2-40B4-BE49-F238E27FC236}">
                <a16:creationId xmlns:a16="http://schemas.microsoft.com/office/drawing/2014/main" xmlns="" id="{EFF72D4A-34FE-634A-B29A-A505678FBEFD}"/>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492536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56CB7A-76B8-F043-822B-04311B6522C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A092000C-53CA-624A-81F5-897C9CE4A67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Notice any </a:t>
            </a:r>
            <a:r>
              <a:rPr lang="en-US" b="1" dirty="0"/>
              <a:t>patterns</a:t>
            </a:r>
            <a:r>
              <a:rPr lang="en-US" dirty="0"/>
              <a:t>?</a:t>
            </a:r>
          </a:p>
        </p:txBody>
      </p:sp>
      <p:pic>
        <p:nvPicPr>
          <p:cNvPr id="4" name="Picture 3">
            <a:extLst>
              <a:ext uri="{FF2B5EF4-FFF2-40B4-BE49-F238E27FC236}">
                <a16:creationId xmlns:a16="http://schemas.microsoft.com/office/drawing/2014/main" xmlns="" id="{4894BEAB-8A00-4B4A-BAEB-C61572E9EA2C}"/>
              </a:ext>
            </a:extLst>
          </p:cNvPr>
          <p:cNvPicPr>
            <a:picLocks noChangeAspect="1"/>
          </p:cNvPicPr>
          <p:nvPr/>
        </p:nvPicPr>
        <p:blipFill>
          <a:blip r:embed="rId3"/>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521541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clrChange>
              <a:clrFrom>
                <a:srgbClr val="FFFFFF"/>
              </a:clrFrom>
              <a:clrTo>
                <a:srgbClr val="FFFFFF">
                  <a:alpha val="0"/>
                </a:srgbClr>
              </a:clrTo>
            </a:clrChange>
          </a:blip>
          <a:srcRect l="1859" r="74971" b="42589"/>
          <a:stretch/>
        </p:blipFill>
        <p:spPr>
          <a:xfrm>
            <a:off x="1900238" y="2368550"/>
            <a:ext cx="1285875" cy="1217613"/>
          </a:xfrm>
          <a:prstGeom prst="rect">
            <a:avLst/>
          </a:prstGeom>
          <a:effectLst>
            <a:glow rad="101600">
              <a:srgbClr val="FF9100">
                <a:alpha val="60000"/>
              </a:srgbClr>
            </a:glow>
          </a:effectLst>
        </p:spPr>
      </p:pic>
      <p:grpSp>
        <p:nvGrpSpPr>
          <p:cNvPr id="7" name="Group 6">
            <a:extLst>
              <a:ext uri="{FF2B5EF4-FFF2-40B4-BE49-F238E27FC236}">
                <a16:creationId xmlns:a16="http://schemas.microsoft.com/office/drawing/2014/main" xmlns="" id="{90D2BD8E-761A-D043-A2E6-7D78FC124FD1}"/>
              </a:ext>
            </a:extLst>
          </p:cNvPr>
          <p:cNvGrpSpPr/>
          <p:nvPr/>
        </p:nvGrpSpPr>
        <p:grpSpPr>
          <a:xfrm>
            <a:off x="490580" y="2916026"/>
            <a:ext cx="2012309" cy="1199497"/>
            <a:chOff x="2852498" y="1295326"/>
            <a:chExt cx="2012309" cy="1199497"/>
          </a:xfrm>
        </p:grpSpPr>
        <p:sp>
          <p:nvSpPr>
            <p:cNvPr id="8" name="TextBox 7">
              <a:extLst>
                <a:ext uri="{FF2B5EF4-FFF2-40B4-BE49-F238E27FC236}">
                  <a16:creationId xmlns:a16="http://schemas.microsoft.com/office/drawing/2014/main" xmlns="" id="{00D79E0A-CEB6-6A4C-B7A6-80C863B81220}"/>
                </a:ext>
              </a:extLst>
            </p:cNvPr>
            <p:cNvSpPr txBox="1"/>
            <p:nvPr/>
          </p:nvSpPr>
          <p:spPr>
            <a:xfrm>
              <a:off x="2852498" y="1804624"/>
              <a:ext cx="1358064" cy="584775"/>
            </a:xfrm>
            <a:prstGeom prst="rect">
              <a:avLst/>
            </a:prstGeom>
            <a:noFill/>
          </p:spPr>
          <p:txBody>
            <a:bodyPr wrap="none" rtlCol="0">
              <a:spAutoFit/>
            </a:bodyPr>
            <a:lstStyle/>
            <a:p>
              <a:pPr algn="ctr"/>
              <a:r>
                <a:rPr lang="en-US" sz="1600" dirty="0">
                  <a:solidFill>
                    <a:srgbClr val="003470"/>
                  </a:solidFill>
                </a:rPr>
                <a:t>solve this</a:t>
              </a:r>
            </a:p>
            <a:p>
              <a:pPr algn="ctr"/>
              <a:r>
                <a:rPr lang="en-US" sz="1600" b="1" dirty="0">
                  <a:solidFill>
                    <a:srgbClr val="003470"/>
                  </a:solidFill>
                </a:rPr>
                <a:t>subproblem</a:t>
              </a:r>
            </a:p>
          </p:txBody>
        </p:sp>
        <p:sp>
          <p:nvSpPr>
            <p:cNvPr id="9" name="Circular Arrow 8">
              <a:extLst>
                <a:ext uri="{FF2B5EF4-FFF2-40B4-BE49-F238E27FC236}">
                  <a16:creationId xmlns:a16="http://schemas.microsoft.com/office/drawing/2014/main" xmlns="" id="{01A795E4-4850-3B43-BAF4-083C969BAC78}"/>
                </a:ext>
              </a:extLst>
            </p:cNvPr>
            <p:cNvSpPr/>
            <p:nvPr/>
          </p:nvSpPr>
          <p:spPr>
            <a:xfrm rot="5400000" flipH="1" flipV="1">
              <a:off x="3662407" y="1292423"/>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41604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sp>
        <p:nvSpPr>
          <p:cNvPr id="5" name="Rectangle 4">
            <a:extLst>
              <a:ext uri="{FF2B5EF4-FFF2-40B4-BE49-F238E27FC236}">
                <a16:creationId xmlns:a16="http://schemas.microsoft.com/office/drawing/2014/main" xmlns="" id="{8D9320D7-819D-3A4D-BB36-7134D00219AE}"/>
              </a:ext>
            </a:extLst>
          </p:cNvPr>
          <p:cNvSpPr/>
          <p:nvPr/>
        </p:nvSpPr>
        <p:spPr>
          <a:xfrm>
            <a:off x="1797050" y="2368550"/>
            <a:ext cx="1557915" cy="121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srcRect l="1859" t="5540" r="74971" b="43788"/>
          <a:stretch/>
        </p:blipFill>
        <p:spPr>
          <a:xfrm>
            <a:off x="3897479" y="2766952"/>
            <a:ext cx="1285875" cy="1074717"/>
          </a:xfrm>
          <a:prstGeom prst="rect">
            <a:avLst/>
          </a:prstGeom>
        </p:spPr>
      </p:pic>
      <p:pic>
        <p:nvPicPr>
          <p:cNvPr id="10" name="Picture 9">
            <a:extLst>
              <a:ext uri="{FF2B5EF4-FFF2-40B4-BE49-F238E27FC236}">
                <a16:creationId xmlns:a16="http://schemas.microsoft.com/office/drawing/2014/main" xmlns="" id="{6E08034D-738A-A348-B660-E0F8252E68C5}"/>
              </a:ext>
            </a:extLst>
          </p:cNvPr>
          <p:cNvPicPr>
            <a:picLocks noChangeAspect="1"/>
          </p:cNvPicPr>
          <p:nvPr/>
        </p:nvPicPr>
        <p:blipFill rotWithShape="1">
          <a:blip r:embed="rId2"/>
          <a:srcRect l="81922" r="1" b="42589"/>
          <a:stretch/>
        </p:blipFill>
        <p:spPr>
          <a:xfrm>
            <a:off x="2351665" y="2368550"/>
            <a:ext cx="1003300" cy="1217613"/>
          </a:xfrm>
          <a:prstGeom prst="rect">
            <a:avLst/>
          </a:prstGeom>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spTree>
    <p:extLst>
      <p:ext uri="{BB962C8B-B14F-4D97-AF65-F5344CB8AC3E}">
        <p14:creationId xmlns:p14="http://schemas.microsoft.com/office/powerpoint/2010/main" val="351920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sp>
        <p:nvSpPr>
          <p:cNvPr id="5" name="Rectangle 4">
            <a:extLst>
              <a:ext uri="{FF2B5EF4-FFF2-40B4-BE49-F238E27FC236}">
                <a16:creationId xmlns:a16="http://schemas.microsoft.com/office/drawing/2014/main" xmlns="" id="{8D9320D7-819D-3A4D-BB36-7134D00219AE}"/>
              </a:ext>
            </a:extLst>
          </p:cNvPr>
          <p:cNvSpPr/>
          <p:nvPr/>
        </p:nvSpPr>
        <p:spPr>
          <a:xfrm>
            <a:off x="1797050" y="2368550"/>
            <a:ext cx="1557915" cy="1217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srcRect l="1859" t="5540" r="74971" b="43788"/>
          <a:stretch/>
        </p:blipFill>
        <p:spPr>
          <a:xfrm>
            <a:off x="3897479" y="2766952"/>
            <a:ext cx="1285875" cy="1074717"/>
          </a:xfrm>
          <a:prstGeom prst="rect">
            <a:avLst/>
          </a:prstGeom>
        </p:spPr>
      </p:pic>
      <p:pic>
        <p:nvPicPr>
          <p:cNvPr id="10" name="Picture 9">
            <a:extLst>
              <a:ext uri="{FF2B5EF4-FFF2-40B4-BE49-F238E27FC236}">
                <a16:creationId xmlns:a16="http://schemas.microsoft.com/office/drawing/2014/main" xmlns="" id="{6E08034D-738A-A348-B660-E0F8252E68C5}"/>
              </a:ext>
            </a:extLst>
          </p:cNvPr>
          <p:cNvPicPr>
            <a:picLocks noChangeAspect="1"/>
          </p:cNvPicPr>
          <p:nvPr/>
        </p:nvPicPr>
        <p:blipFill rotWithShape="1">
          <a:blip r:embed="rId2"/>
          <a:srcRect l="81922" r="1" b="42589"/>
          <a:stretch/>
        </p:blipFill>
        <p:spPr>
          <a:xfrm>
            <a:off x="2351665" y="2368550"/>
            <a:ext cx="1003300" cy="1217613"/>
          </a:xfrm>
          <a:prstGeom prst="rect">
            <a:avLst/>
          </a:prstGeom>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pic>
        <p:nvPicPr>
          <p:cNvPr id="8" name="Picture 7">
            <a:extLst>
              <a:ext uri="{FF2B5EF4-FFF2-40B4-BE49-F238E27FC236}">
                <a16:creationId xmlns:a16="http://schemas.microsoft.com/office/drawing/2014/main" xmlns="" id="{87F5DED9-7234-344B-88AA-DAE77032417D}"/>
              </a:ext>
            </a:extLst>
          </p:cNvPr>
          <p:cNvPicPr>
            <a:picLocks noChangeAspect="1"/>
          </p:cNvPicPr>
          <p:nvPr/>
        </p:nvPicPr>
        <p:blipFill rotWithShape="1">
          <a:blip r:embed="rId2">
            <a:clrChange>
              <a:clrFrom>
                <a:srgbClr val="FFFFFF"/>
              </a:clrFrom>
              <a:clrTo>
                <a:srgbClr val="FFFFFF">
                  <a:alpha val="0"/>
                </a:srgbClr>
              </a:clrTo>
            </a:clrChange>
          </a:blip>
          <a:srcRect l="1880" t="57410" r="74199" b="30543"/>
          <a:stretch/>
        </p:blipFill>
        <p:spPr>
          <a:xfrm>
            <a:off x="1896533" y="3586162"/>
            <a:ext cx="1327604" cy="255507"/>
          </a:xfrm>
          <a:prstGeom prst="rect">
            <a:avLst/>
          </a:prstGeom>
          <a:effectLst>
            <a:glow rad="101600">
              <a:srgbClr val="FF9100">
                <a:alpha val="60000"/>
              </a:srgbClr>
            </a:glow>
          </a:effectLst>
        </p:spPr>
      </p:pic>
      <p:grpSp>
        <p:nvGrpSpPr>
          <p:cNvPr id="9" name="Group 8">
            <a:extLst>
              <a:ext uri="{FF2B5EF4-FFF2-40B4-BE49-F238E27FC236}">
                <a16:creationId xmlns:a16="http://schemas.microsoft.com/office/drawing/2014/main" xmlns="" id="{53CCCAA1-B2C8-944E-9E9D-86291A5E7FCA}"/>
              </a:ext>
            </a:extLst>
          </p:cNvPr>
          <p:cNvGrpSpPr/>
          <p:nvPr/>
        </p:nvGrpSpPr>
        <p:grpSpPr>
          <a:xfrm>
            <a:off x="423740" y="3658981"/>
            <a:ext cx="1864833" cy="1199497"/>
            <a:chOff x="2999974" y="1295326"/>
            <a:chExt cx="1864833" cy="1199497"/>
          </a:xfrm>
        </p:grpSpPr>
        <p:sp>
          <p:nvSpPr>
            <p:cNvPr id="11" name="TextBox 10">
              <a:extLst>
                <a:ext uri="{FF2B5EF4-FFF2-40B4-BE49-F238E27FC236}">
                  <a16:creationId xmlns:a16="http://schemas.microsoft.com/office/drawing/2014/main" xmlns="" id="{B6B3F034-99DB-5F45-88B7-3CCB9750739C}"/>
                </a:ext>
              </a:extLst>
            </p:cNvPr>
            <p:cNvSpPr txBox="1"/>
            <p:nvPr/>
          </p:nvSpPr>
          <p:spPr>
            <a:xfrm>
              <a:off x="2999974" y="1804624"/>
              <a:ext cx="1063112" cy="584775"/>
            </a:xfrm>
            <a:prstGeom prst="rect">
              <a:avLst/>
            </a:prstGeom>
            <a:noFill/>
          </p:spPr>
          <p:txBody>
            <a:bodyPr wrap="none" rtlCol="0">
              <a:spAutoFit/>
            </a:bodyPr>
            <a:lstStyle/>
            <a:p>
              <a:pPr algn="ctr"/>
              <a:r>
                <a:rPr lang="en-US" sz="1600" dirty="0">
                  <a:solidFill>
                    <a:srgbClr val="003470"/>
                  </a:solidFill>
                </a:rPr>
                <a:t>move this</a:t>
              </a:r>
            </a:p>
            <a:p>
              <a:pPr algn="ctr"/>
              <a:r>
                <a:rPr lang="en-US" sz="1600" b="1" dirty="0">
                  <a:solidFill>
                    <a:srgbClr val="003470"/>
                  </a:solidFill>
                </a:rPr>
                <a:t>disk</a:t>
              </a:r>
            </a:p>
          </p:txBody>
        </p:sp>
        <p:sp>
          <p:nvSpPr>
            <p:cNvPr id="12" name="Circular Arrow 11">
              <a:extLst>
                <a:ext uri="{FF2B5EF4-FFF2-40B4-BE49-F238E27FC236}">
                  <a16:creationId xmlns:a16="http://schemas.microsoft.com/office/drawing/2014/main" xmlns="" id="{07619BFF-9954-E045-B68B-DD541A631798}"/>
                </a:ext>
              </a:extLst>
            </p:cNvPr>
            <p:cNvSpPr/>
            <p:nvPr/>
          </p:nvSpPr>
          <p:spPr>
            <a:xfrm rot="5400000" flipH="1" flipV="1">
              <a:off x="3662407" y="1292423"/>
              <a:ext cx="1199497" cy="1205303"/>
            </a:xfrm>
            <a:prstGeom prst="circularArrow">
              <a:avLst>
                <a:gd name="adj1" fmla="val 1411"/>
                <a:gd name="adj2" fmla="val 1563058"/>
                <a:gd name="adj3" fmla="val 20880751"/>
                <a:gd name="adj4" fmla="val 1665949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69986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33F7590-1BFB-6245-B36A-7D10AE055B6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269B39A4-B0C8-3049-B008-306CB4647E4C}"/>
              </a:ext>
            </a:extLst>
          </p:cNvPr>
          <p:cNvPicPr>
            <a:picLocks noChangeAspect="1"/>
          </p:cNvPicPr>
          <p:nvPr/>
        </p:nvPicPr>
        <p:blipFill>
          <a:blip r:embed="rId2"/>
          <a:stretch>
            <a:fillRect/>
          </a:stretch>
        </p:blipFill>
        <p:spPr>
          <a:xfrm>
            <a:off x="1797050" y="2368550"/>
            <a:ext cx="5549900" cy="2120900"/>
          </a:xfrm>
          <a:prstGeom prst="rect">
            <a:avLst/>
          </a:prstGeom>
        </p:spPr>
      </p:pic>
      <p:sp>
        <p:nvSpPr>
          <p:cNvPr id="5" name="Rectangle 4">
            <a:extLst>
              <a:ext uri="{FF2B5EF4-FFF2-40B4-BE49-F238E27FC236}">
                <a16:creationId xmlns:a16="http://schemas.microsoft.com/office/drawing/2014/main" xmlns="" id="{8D9320D7-819D-3A4D-BB36-7134D00219AE}"/>
              </a:ext>
            </a:extLst>
          </p:cNvPr>
          <p:cNvSpPr/>
          <p:nvPr/>
        </p:nvSpPr>
        <p:spPr>
          <a:xfrm>
            <a:off x="1797050" y="2368550"/>
            <a:ext cx="1557915" cy="1473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9F78F41A-81B8-154D-8136-D222E3297CDE}"/>
              </a:ext>
            </a:extLst>
          </p:cNvPr>
          <p:cNvPicPr>
            <a:picLocks noChangeAspect="1"/>
          </p:cNvPicPr>
          <p:nvPr/>
        </p:nvPicPr>
        <p:blipFill rotWithShape="1">
          <a:blip r:embed="rId2"/>
          <a:srcRect l="1859" t="5540" r="74971" b="43788"/>
          <a:stretch/>
        </p:blipFill>
        <p:spPr>
          <a:xfrm>
            <a:off x="3897479" y="2766952"/>
            <a:ext cx="1285875" cy="1074717"/>
          </a:xfrm>
          <a:prstGeom prst="rect">
            <a:avLst/>
          </a:prstGeom>
        </p:spPr>
      </p:pic>
      <p:pic>
        <p:nvPicPr>
          <p:cNvPr id="10" name="Picture 9">
            <a:extLst>
              <a:ext uri="{FF2B5EF4-FFF2-40B4-BE49-F238E27FC236}">
                <a16:creationId xmlns:a16="http://schemas.microsoft.com/office/drawing/2014/main" xmlns="" id="{6E08034D-738A-A348-B660-E0F8252E68C5}"/>
              </a:ext>
            </a:extLst>
          </p:cNvPr>
          <p:cNvPicPr>
            <a:picLocks noChangeAspect="1"/>
          </p:cNvPicPr>
          <p:nvPr/>
        </p:nvPicPr>
        <p:blipFill rotWithShape="1">
          <a:blip r:embed="rId2"/>
          <a:srcRect l="81922" t="1" r="1" b="30541"/>
          <a:stretch/>
        </p:blipFill>
        <p:spPr>
          <a:xfrm>
            <a:off x="2351665" y="2368550"/>
            <a:ext cx="1003300" cy="1473119"/>
          </a:xfrm>
          <a:prstGeom prst="rect">
            <a:avLst/>
          </a:prstGeom>
        </p:spPr>
      </p:pic>
      <p:sp>
        <p:nvSpPr>
          <p:cNvPr id="2" name="Title 1">
            <a:extLst>
              <a:ext uri="{FF2B5EF4-FFF2-40B4-BE49-F238E27FC236}">
                <a16:creationId xmlns:a16="http://schemas.microsoft.com/office/drawing/2014/main" xmlns="" id="{02B878CA-875E-0C49-AA85-FA1C8FC43401}"/>
              </a:ext>
            </a:extLst>
          </p:cNvPr>
          <p:cNvSpPr>
            <a:spLocks noGrp="1"/>
          </p:cNvSpPr>
          <p:nvPr>
            <p:ph type="title"/>
          </p:nvPr>
        </p:nvSpPr>
        <p:spPr/>
        <p:txBody>
          <a:bodyPr/>
          <a:lstStyle/>
          <a:p>
            <a:r>
              <a:rPr lang="en-US" dirty="0"/>
              <a:t>Recursive Towers</a:t>
            </a:r>
          </a:p>
        </p:txBody>
      </p:sp>
      <p:pic>
        <p:nvPicPr>
          <p:cNvPr id="8" name="Picture 7">
            <a:extLst>
              <a:ext uri="{FF2B5EF4-FFF2-40B4-BE49-F238E27FC236}">
                <a16:creationId xmlns:a16="http://schemas.microsoft.com/office/drawing/2014/main" xmlns="" id="{87F5DED9-7234-344B-88AA-DAE77032417D}"/>
              </a:ext>
            </a:extLst>
          </p:cNvPr>
          <p:cNvPicPr>
            <a:picLocks noChangeAspect="1"/>
          </p:cNvPicPr>
          <p:nvPr/>
        </p:nvPicPr>
        <p:blipFill rotWithShape="1">
          <a:blip r:embed="rId2"/>
          <a:srcRect l="1880" t="57410" r="74199" b="30543"/>
          <a:stretch/>
        </p:blipFill>
        <p:spPr>
          <a:xfrm>
            <a:off x="5882755" y="3586162"/>
            <a:ext cx="1327604" cy="255507"/>
          </a:xfrm>
          <a:prstGeom prst="rect">
            <a:avLst/>
          </a:prstGeom>
        </p:spPr>
      </p:pic>
    </p:spTree>
    <p:extLst>
      <p:ext uri="{BB962C8B-B14F-4D97-AF65-F5344CB8AC3E}">
        <p14:creationId xmlns:p14="http://schemas.microsoft.com/office/powerpoint/2010/main" val="12272375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mith Lecture Notes">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mith Lecture Notes" id="{46169177-CDC7-AC47-86B1-F3BCE136FEF8}" vid="{7BAB2AA1-C785-C741-AEF1-9BD477DBA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25740</TotalTime>
  <Words>1061</Words>
  <Application>Microsoft Macintosh PowerPoint</Application>
  <PresentationFormat>On-screen Show (4:3)</PresentationFormat>
  <Paragraphs>302</Paragraphs>
  <Slides>46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Cambria Math</vt:lpstr>
      <vt:lpstr>Courier</vt:lpstr>
      <vt:lpstr>Lucida Grande</vt:lpstr>
      <vt:lpstr>Mangal</vt:lpstr>
      <vt:lpstr>Wingdings</vt:lpstr>
      <vt:lpstr>Arial</vt:lpstr>
      <vt:lpstr>Smith Lecture Notes</vt:lpstr>
      <vt:lpstr>Lecture 17: Recursion</vt:lpstr>
      <vt:lpstr>Outline</vt:lpstr>
      <vt:lpstr>Towers of Hanoi</vt:lpstr>
      <vt:lpstr>Rules of the game</vt:lpstr>
      <vt:lpstr>Discussion</vt:lpstr>
      <vt:lpstr>Recursive Towers</vt:lpstr>
      <vt:lpstr>Recursive Towers</vt:lpstr>
      <vt:lpstr>Recursive Towers</vt:lpstr>
      <vt:lpstr>Recursive Towers</vt:lpstr>
      <vt:lpstr>Recursive Towers</vt:lpstr>
      <vt:lpstr>Recursive Towers</vt:lpstr>
      <vt:lpstr>Recursive Towers</vt:lpstr>
      <vt:lpstr>Recursive Towers</vt:lpstr>
      <vt:lpstr>Recursive Towers</vt:lpstr>
      <vt:lpstr>Recursive Towers</vt:lpstr>
      <vt:lpstr>Recursive Towers</vt:lpstr>
      <vt:lpstr>Recursive Towers</vt:lpstr>
      <vt:lpstr>Recursive Towers</vt:lpstr>
      <vt:lpstr>The legend</vt:lpstr>
      <vt:lpstr>Discussion</vt:lpstr>
      <vt:lpstr>Algorithmic analysis</vt:lpstr>
      <vt:lpstr>So… when will the world end?</vt:lpstr>
      <vt:lpstr>How about using a laptop?</vt:lpstr>
      <vt:lpstr>Basic structure of a recursive algorithm</vt:lpstr>
      <vt:lpstr>Demo: Towers of Hanoi in Python</vt:lpstr>
      <vt:lpstr>Recursion themes</vt:lpstr>
      <vt:lpstr>Recap: recursive functions (Hanoi)</vt:lpstr>
      <vt:lpstr>Recap: recursive functions (Hanoi)</vt:lpstr>
      <vt:lpstr>Discussion</vt:lpstr>
      <vt:lpstr>the “stack”</vt:lpstr>
      <vt:lpstr>the “stack”</vt:lpstr>
      <vt:lpstr>the “stack”</vt:lpstr>
      <vt:lpstr>the “stack”</vt:lpstr>
      <vt:lpstr>the “stack”</vt:lpstr>
      <vt:lpstr>the “stack”</vt:lpstr>
      <vt:lpstr>the “stack”</vt:lpstr>
      <vt:lpstr>Discussion</vt:lpstr>
      <vt:lpstr>the “stack”</vt:lpstr>
      <vt:lpstr>Demo: recursive addition</vt:lpstr>
      <vt:lpstr>Trivia</vt:lpstr>
      <vt:lpstr>Recursive vs. iterative addition</vt:lpstr>
      <vt:lpstr>Discussion</vt:lpstr>
      <vt:lpstr>More problems with recursive solutions</vt:lpstr>
      <vt:lpstr>A recursive solution</vt:lpstr>
      <vt:lpstr>Clever recursion allows backtracking!</vt:lpstr>
      <vt:lpstr>Discussion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Monday: Introduction to Computer Science</dc:title>
  <dc:creator>R. Jordan Crouser</dc:creator>
  <cp:lastModifiedBy>R. Jordan Crouser</cp:lastModifiedBy>
  <cp:revision>334</cp:revision>
  <cp:lastPrinted>2018-07-18T11:55:00Z</cp:lastPrinted>
  <dcterms:created xsi:type="dcterms:W3CDTF">2018-06-21T16:17:33Z</dcterms:created>
  <dcterms:modified xsi:type="dcterms:W3CDTF">2018-10-19T13:16:11Z</dcterms:modified>
</cp:coreProperties>
</file>